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1274" r:id="rId2"/>
    <p:sldId id="307" r:id="rId3"/>
    <p:sldId id="1292" r:id="rId4"/>
    <p:sldId id="259" r:id="rId5"/>
    <p:sldId id="321" r:id="rId6"/>
    <p:sldId id="328" r:id="rId7"/>
    <p:sldId id="267" r:id="rId8"/>
    <p:sldId id="270" r:id="rId9"/>
    <p:sldId id="271" r:id="rId10"/>
    <p:sldId id="272" r:id="rId11"/>
    <p:sldId id="326" r:id="rId12"/>
    <p:sldId id="1284" r:id="rId13"/>
    <p:sldId id="1280" r:id="rId14"/>
    <p:sldId id="1285" r:id="rId15"/>
    <p:sldId id="1286" r:id="rId16"/>
    <p:sldId id="1287" r:id="rId17"/>
    <p:sldId id="1288" r:id="rId18"/>
    <p:sldId id="1289" r:id="rId19"/>
    <p:sldId id="1290" r:id="rId20"/>
    <p:sldId id="1281" r:id="rId21"/>
    <p:sldId id="1291" r:id="rId22"/>
    <p:sldId id="281" r:id="rId23"/>
    <p:sldId id="1282" r:id="rId24"/>
    <p:sldId id="282" r:id="rId25"/>
    <p:sldId id="1276"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9" r:id="rId42"/>
    <p:sldId id="300" r:id="rId43"/>
    <p:sldId id="301" r:id="rId44"/>
    <p:sldId id="302" r:id="rId45"/>
    <p:sldId id="303" r:id="rId46"/>
    <p:sldId id="304" r:id="rId47"/>
    <p:sldId id="305" r:id="rId48"/>
    <p:sldId id="1283" r:id="rId49"/>
    <p:sldId id="1273" r:id="rId50"/>
    <p:sldId id="1277" r:id="rId51"/>
    <p:sldId id="1278" r:id="rId52"/>
    <p:sldId id="322" r:id="rId53"/>
    <p:sldId id="1272" r:id="rId54"/>
    <p:sldId id="330" r:id="rId55"/>
    <p:sldId id="33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Niles" initials="RN" lastIdx="1" clrIdx="0">
    <p:extLst>
      <p:ext uri="{19B8F6BF-5375-455C-9EA6-DF929625EA0E}">
        <p15:presenceInfo xmlns:p15="http://schemas.microsoft.com/office/powerpoint/2012/main" userId="S::rose.niles@presbyterianfoundation.org::c5fdc870-56ba-4d51-8ac0-3aabe217dd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8ACA"/>
    <a:srgbClr val="A8C0E2"/>
    <a:srgbClr val="55A51C"/>
    <a:srgbClr val="FAE04E"/>
    <a:srgbClr val="F12938"/>
    <a:srgbClr val="0826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3522" autoAdjust="0"/>
  </p:normalViewPr>
  <p:slideViewPr>
    <p:cSldViewPr snapToGrid="0">
      <p:cViewPr varScale="1">
        <p:scale>
          <a:sx n="67" d="100"/>
          <a:sy n="67" d="100"/>
        </p:scale>
        <p:origin x="1280"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 Niles" userId="c5fdc870-56ba-4d51-8ac0-3aabe217dde5" providerId="ADAL" clId="{42601017-1A18-488B-BD87-E72E613FECD9}"/>
    <pc:docChg chg="custSel mod addSld modSld">
      <pc:chgData name="Rose Niles" userId="c5fdc870-56ba-4d51-8ac0-3aabe217dde5" providerId="ADAL" clId="{42601017-1A18-488B-BD87-E72E613FECD9}" dt="2021-10-28T17:48:38.060" v="341" actId="20577"/>
      <pc:docMkLst>
        <pc:docMk/>
      </pc:docMkLst>
      <pc:sldChg chg="modSp mod">
        <pc:chgData name="Rose Niles" userId="c5fdc870-56ba-4d51-8ac0-3aabe217dde5" providerId="ADAL" clId="{42601017-1A18-488B-BD87-E72E613FECD9}" dt="2021-10-28T17:48:38.060" v="341" actId="20577"/>
        <pc:sldMkLst>
          <pc:docMk/>
          <pc:sldMk cId="3941345315" sldId="322"/>
        </pc:sldMkLst>
        <pc:spChg chg="mod">
          <ac:chgData name="Rose Niles" userId="c5fdc870-56ba-4d51-8ac0-3aabe217dde5" providerId="ADAL" clId="{42601017-1A18-488B-BD87-E72E613FECD9}" dt="2021-10-28T17:48:38.060" v="341" actId="20577"/>
          <ac:spMkLst>
            <pc:docMk/>
            <pc:sldMk cId="3941345315" sldId="322"/>
            <ac:spMk id="3" creationId="{00000000-0000-0000-0000-000000000000}"/>
          </ac:spMkLst>
        </pc:spChg>
      </pc:sldChg>
      <pc:sldChg chg="addSp modSp new mod modTransition modClrScheme chgLayout">
        <pc:chgData name="Rose Niles" userId="c5fdc870-56ba-4d51-8ac0-3aabe217dde5" providerId="ADAL" clId="{42601017-1A18-488B-BD87-E72E613FECD9}" dt="2021-10-28T16:21:50.111" v="213" actId="26606"/>
        <pc:sldMkLst>
          <pc:docMk/>
          <pc:sldMk cId="2324667927" sldId="1292"/>
        </pc:sldMkLst>
        <pc:spChg chg="mod">
          <ac:chgData name="Rose Niles" userId="c5fdc870-56ba-4d51-8ac0-3aabe217dde5" providerId="ADAL" clId="{42601017-1A18-488B-BD87-E72E613FECD9}" dt="2021-10-28T16:21:50.111" v="213" actId="26606"/>
          <ac:spMkLst>
            <pc:docMk/>
            <pc:sldMk cId="2324667927" sldId="1292"/>
            <ac:spMk id="2" creationId="{BE3CE7FC-EEDF-4FEF-8851-5AE31CF1F36E}"/>
          </ac:spMkLst>
        </pc:spChg>
        <pc:spChg chg="mod">
          <ac:chgData name="Rose Niles" userId="c5fdc870-56ba-4d51-8ac0-3aabe217dde5" providerId="ADAL" clId="{42601017-1A18-488B-BD87-E72E613FECD9}" dt="2021-10-28T16:21:50.111" v="213" actId="26606"/>
          <ac:spMkLst>
            <pc:docMk/>
            <pc:sldMk cId="2324667927" sldId="1292"/>
            <ac:spMk id="3" creationId="{1FF6DF4E-4659-4A4A-A87C-5F17D92B3666}"/>
          </ac:spMkLst>
        </pc:spChg>
        <pc:picChg chg="add mod ord">
          <ac:chgData name="Rose Niles" userId="c5fdc870-56ba-4d51-8ac0-3aabe217dde5" providerId="ADAL" clId="{42601017-1A18-488B-BD87-E72E613FECD9}" dt="2021-10-28T16:21:50.111" v="213" actId="26606"/>
          <ac:picMkLst>
            <pc:docMk/>
            <pc:sldMk cId="2324667927" sldId="1292"/>
            <ac:picMk id="5" creationId="{AEDB242D-B705-4E0C-86F8-E926E498F479}"/>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24767801857585139"/>
          <c:y val="0.32870370370370372"/>
          <c:w val="0.46749226006191952"/>
          <c:h val="0.27777777777777779"/>
        </c:manualLayout>
      </c:layout>
      <c:pie3DChart>
        <c:varyColors val="1"/>
        <c:ser>
          <c:idx val="0"/>
          <c:order val="0"/>
          <c:explosion val="25"/>
          <c:dPt>
            <c:idx val="0"/>
            <c:bubble3D val="0"/>
            <c:extLst>
              <c:ext xmlns:c16="http://schemas.microsoft.com/office/drawing/2014/chart" uri="{C3380CC4-5D6E-409C-BE32-E72D297353CC}">
                <c16:uniqueId val="{00000000-EDCE-4083-BCB4-1099644861CB}"/>
              </c:ext>
            </c:extLst>
          </c:dPt>
          <c:dPt>
            <c:idx val="1"/>
            <c:bubble3D val="0"/>
            <c:extLst>
              <c:ext xmlns:c16="http://schemas.microsoft.com/office/drawing/2014/chart" uri="{C3380CC4-5D6E-409C-BE32-E72D297353CC}">
                <c16:uniqueId val="{00000001-EDCE-4083-BCB4-1099644861CB}"/>
              </c:ext>
            </c:extLst>
          </c:dPt>
          <c:dPt>
            <c:idx val="2"/>
            <c:bubble3D val="0"/>
            <c:extLst>
              <c:ext xmlns:c16="http://schemas.microsoft.com/office/drawing/2014/chart" uri="{C3380CC4-5D6E-409C-BE32-E72D297353CC}">
                <c16:uniqueId val="{00000002-EDCE-4083-BCB4-1099644861CB}"/>
              </c:ext>
            </c:extLst>
          </c:dPt>
          <c:dPt>
            <c:idx val="3"/>
            <c:bubble3D val="0"/>
            <c:extLst>
              <c:ext xmlns:c16="http://schemas.microsoft.com/office/drawing/2014/chart" uri="{C3380CC4-5D6E-409C-BE32-E72D297353CC}">
                <c16:uniqueId val="{00000003-EDCE-4083-BCB4-1099644861CB}"/>
              </c:ext>
            </c:extLst>
          </c:dPt>
          <c:dPt>
            <c:idx val="4"/>
            <c:bubble3D val="0"/>
            <c:extLst>
              <c:ext xmlns:c16="http://schemas.microsoft.com/office/drawing/2014/chart" uri="{C3380CC4-5D6E-409C-BE32-E72D297353CC}">
                <c16:uniqueId val="{00000004-EDCE-4083-BCB4-1099644861CB}"/>
              </c:ext>
            </c:extLst>
          </c:dPt>
          <c:dLbls>
            <c:dLbl>
              <c:idx val="0"/>
              <c:layout>
                <c:manualLayout>
                  <c:x val="4.5291876994810729E-2"/>
                  <c:y val="1.3478676916346638E-2"/>
                </c:manualLayout>
              </c:layout>
              <c:tx>
                <c:rich>
                  <a:bodyPr/>
                  <a:lstStyle/>
                  <a:p>
                    <a:pPr>
                      <a:defRPr sz="2599" b="0" i="0" u="none" strike="noStrike" baseline="0">
                        <a:solidFill>
                          <a:srgbClr val="000000"/>
                        </a:solidFill>
                        <a:latin typeface="Calibri"/>
                        <a:ea typeface="Calibri"/>
                        <a:cs typeface="Calibri"/>
                      </a:defRPr>
                    </a:pPr>
                    <a:r>
                      <a:rPr lang="en-US" dirty="0"/>
                      <a:t>Worship
29%</a:t>
                    </a:r>
                  </a:p>
                </c:rich>
              </c:tx>
              <c:spPr>
                <a:solidFill>
                  <a:srgbClr val="2E8ACA"/>
                </a:solidFill>
                <a:ln w="55021">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DCE-4083-BCB4-1099644861CB}"/>
                </c:ext>
              </c:extLst>
            </c:dLbl>
            <c:dLbl>
              <c:idx val="1"/>
              <c:layout>
                <c:manualLayout>
                  <c:x val="1.8291806155836449E-2"/>
                  <c:y val="0.10184600319027645"/>
                </c:manualLayout>
              </c:layout>
              <c:tx>
                <c:rich>
                  <a:bodyPr/>
                  <a:lstStyle/>
                  <a:p>
                    <a:pPr>
                      <a:defRPr sz="2599" b="0" i="0" u="none" strike="noStrike" baseline="0">
                        <a:solidFill>
                          <a:srgbClr val="000000"/>
                        </a:solidFill>
                        <a:latin typeface="Calibri"/>
                        <a:ea typeface="Calibri"/>
                        <a:cs typeface="Calibri"/>
                      </a:defRPr>
                    </a:pPr>
                    <a:r>
                      <a:rPr lang="en-US"/>
                      <a:t>Education
24%</a:t>
                    </a:r>
                  </a:p>
                </c:rich>
              </c:tx>
              <c:spPr>
                <a:solidFill>
                  <a:srgbClr val="2E8ACA"/>
                </a:solidFill>
                <a:ln w="55021">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DCE-4083-BCB4-1099644861CB}"/>
                </c:ext>
              </c:extLst>
            </c:dLbl>
            <c:dLbl>
              <c:idx val="2"/>
              <c:layout>
                <c:manualLayout>
                  <c:x val="0.12597789119837716"/>
                  <c:y val="0.11571195810121128"/>
                </c:manualLayout>
              </c:layout>
              <c:tx>
                <c:rich>
                  <a:bodyPr/>
                  <a:lstStyle/>
                  <a:p>
                    <a:pPr>
                      <a:defRPr sz="2599" b="0" i="0" u="none" strike="noStrike" baseline="0">
                        <a:solidFill>
                          <a:srgbClr val="000000"/>
                        </a:solidFill>
                        <a:latin typeface="Calibri"/>
                        <a:ea typeface="Calibri"/>
                        <a:cs typeface="Calibri"/>
                      </a:defRPr>
                    </a:pPr>
                    <a:r>
                      <a:rPr lang="en-US"/>
                      <a:t>Mission
22%</a:t>
                    </a:r>
                  </a:p>
                </c:rich>
              </c:tx>
              <c:spPr>
                <a:solidFill>
                  <a:srgbClr val="2E8ACA"/>
                </a:solidFill>
                <a:ln w="55021">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DCE-4083-BCB4-1099644861CB}"/>
                </c:ext>
              </c:extLst>
            </c:dLbl>
            <c:dLbl>
              <c:idx val="3"/>
              <c:layout>
                <c:manualLayout>
                  <c:x val="3.8852008651086498E-2"/>
                  <c:y val="-0.21067966740118713"/>
                </c:manualLayout>
              </c:layout>
              <c:tx>
                <c:rich>
                  <a:bodyPr/>
                  <a:lstStyle/>
                  <a:p>
                    <a:pPr>
                      <a:defRPr sz="2599" b="0" i="0" u="none" strike="noStrike" baseline="0">
                        <a:solidFill>
                          <a:srgbClr val="000000"/>
                        </a:solidFill>
                        <a:latin typeface="Calibri"/>
                        <a:ea typeface="Calibri"/>
                        <a:cs typeface="Calibri"/>
                      </a:defRPr>
                    </a:pPr>
                    <a:r>
                      <a:rPr lang="en-US"/>
                      <a:t>Fellowship
14%</a:t>
                    </a:r>
                  </a:p>
                </c:rich>
              </c:tx>
              <c:spPr>
                <a:solidFill>
                  <a:srgbClr val="2E8ACA"/>
                </a:solidFill>
                <a:ln w="55021">
                  <a:noFill/>
                </a:ln>
              </c:spPr>
              <c:dLblPos val="bestFit"/>
              <c:showLegendKey val="0"/>
              <c:showVal val="0"/>
              <c:showCatName val="0"/>
              <c:showSerName val="0"/>
              <c:showPercent val="0"/>
              <c:showBubbleSize val="0"/>
              <c:extLst>
                <c:ext xmlns:c15="http://schemas.microsoft.com/office/drawing/2012/chart" uri="{CE6537A1-D6FC-4f65-9D91-7224C49458BB}">
                  <c15:layout>
                    <c:manualLayout>
                      <c:w val="0.24174426679619543"/>
                      <c:h val="0.2732694459798703"/>
                    </c:manualLayout>
                  </c15:layout>
                  <c15:showDataLabelsRange val="0"/>
                </c:ext>
                <c:ext xmlns:c16="http://schemas.microsoft.com/office/drawing/2014/chart" uri="{C3380CC4-5D6E-409C-BE32-E72D297353CC}">
                  <c16:uniqueId val="{00000003-EDCE-4083-BCB4-1099644861CB}"/>
                </c:ext>
              </c:extLst>
            </c:dLbl>
            <c:dLbl>
              <c:idx val="4"/>
              <c:layout>
                <c:manualLayout>
                  <c:x val="0.33531107393434173"/>
                  <c:y val="-0.15259213249247033"/>
                </c:manualLayout>
              </c:layout>
              <c:tx>
                <c:rich>
                  <a:bodyPr/>
                  <a:lstStyle/>
                  <a:p>
                    <a:pPr>
                      <a:defRPr sz="2599" b="0" i="0" u="none" strike="noStrike" baseline="0">
                        <a:solidFill>
                          <a:srgbClr val="000000"/>
                        </a:solidFill>
                        <a:latin typeface="Calibri"/>
                        <a:ea typeface="Calibri"/>
                        <a:cs typeface="Calibri"/>
                      </a:defRPr>
                    </a:pPr>
                    <a:r>
                      <a:rPr lang="en-US" dirty="0"/>
                      <a:t>Pastoral Care
11%</a:t>
                    </a:r>
                  </a:p>
                </c:rich>
              </c:tx>
              <c:spPr>
                <a:solidFill>
                  <a:srgbClr val="2E8ACA"/>
                </a:solidFill>
                <a:ln w="55021">
                  <a:noFill/>
                </a:ln>
              </c:spPr>
              <c:dLblPos val="bestFit"/>
              <c:showLegendKey val="0"/>
              <c:showVal val="0"/>
              <c:showCatName val="0"/>
              <c:showSerName val="0"/>
              <c:showPercent val="0"/>
              <c:showBubbleSize val="0"/>
              <c:extLst>
                <c:ext xmlns:c15="http://schemas.microsoft.com/office/drawing/2012/chart" uri="{CE6537A1-D6FC-4f65-9D91-7224C49458BB}">
                  <c15:layout>
                    <c:manualLayout>
                      <c:w val="0.41188272389516895"/>
                      <c:h val="0.19533166732929852"/>
                    </c:manualLayout>
                  </c15:layout>
                  <c15:showDataLabelsRange val="0"/>
                </c:ext>
                <c:ext xmlns:c16="http://schemas.microsoft.com/office/drawing/2014/chart" uri="{C3380CC4-5D6E-409C-BE32-E72D297353CC}">
                  <c16:uniqueId val="{00000004-EDCE-4083-BCB4-1099644861CB}"/>
                </c:ext>
              </c:extLst>
            </c:dLbl>
            <c:spPr>
              <a:solidFill>
                <a:srgbClr val="2E8ACA"/>
              </a:solidFill>
              <a:ln w="55021">
                <a:noFill/>
              </a:ln>
            </c:spPr>
            <c:showLegendKey val="0"/>
            <c:showVal val="1"/>
            <c:showCatName val="0"/>
            <c:showSerName val="0"/>
            <c:showPercent val="0"/>
            <c:showBubbleSize val="0"/>
            <c:showLeaderLines val="1"/>
            <c:extLst>
              <c:ext xmlns:c15="http://schemas.microsoft.com/office/drawing/2012/chart" uri="{CE6537A1-D6FC-4f65-9D91-7224C49458BB}"/>
            </c:extLst>
          </c:dLbls>
          <c:val>
            <c:numRef>
              <c:f>'C:\Users\Bonnie\Documents\Bonnie Laptop 01.26.13\UMFNE\Narratives\[Auburndale.xlsx]Sheet1'!$T$45:$X$45</c:f>
              <c:numCache>
                <c:formatCode>General</c:formatCode>
                <c:ptCount val="5"/>
                <c:pt idx="0">
                  <c:v>0.31229394637604924</c:v>
                </c:pt>
                <c:pt idx="1">
                  <c:v>0.2173688850693081</c:v>
                </c:pt>
                <c:pt idx="2">
                  <c:v>0.22592663935337132</c:v>
                </c:pt>
                <c:pt idx="3">
                  <c:v>0.12626743815613031</c:v>
                </c:pt>
                <c:pt idx="4">
                  <c:v>0.11814309104514102</c:v>
                </c:pt>
              </c:numCache>
            </c:numRef>
          </c:val>
          <c:extLst>
            <c:ext xmlns:c16="http://schemas.microsoft.com/office/drawing/2014/chart" uri="{C3380CC4-5D6E-409C-BE32-E72D297353CC}">
              <c16:uniqueId val="{00000005-EDCE-4083-BCB4-1099644861CB}"/>
            </c:ext>
          </c:extLst>
        </c:ser>
        <c:dLbls>
          <c:showLegendKey val="0"/>
          <c:showVal val="0"/>
          <c:showCatName val="0"/>
          <c:showSerName val="0"/>
          <c:showPercent val="0"/>
          <c:showBubbleSize val="0"/>
          <c:showLeaderLines val="1"/>
        </c:dLbls>
      </c:pie3DChart>
      <c:spPr>
        <a:noFill/>
        <a:ln w="55021">
          <a:noFill/>
        </a:ln>
      </c:spPr>
    </c:plotArea>
    <c:plotVisOnly val="1"/>
    <c:dispBlanksAs val="zero"/>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C6C0C-6D05-4940-990B-D7705AEFED1D}" type="datetimeFigureOut">
              <a:rPr lang="en-US" smtClean="0"/>
              <a:t>10/28/2021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53FD6-3A5A-4010-88D7-9D6E8A56E948}" type="slidenum">
              <a:rPr lang="en-US" smtClean="0"/>
              <a:t>‹#›</a:t>
            </a:fld>
            <a:endParaRPr lang="en-US"/>
          </a:p>
        </p:txBody>
      </p:sp>
    </p:spTree>
    <p:extLst>
      <p:ext uri="{BB962C8B-B14F-4D97-AF65-F5344CB8AC3E}">
        <p14:creationId xmlns:p14="http://schemas.microsoft.com/office/powerpoint/2010/main" val="1752602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1198563"/>
            <a:ext cx="4313238" cy="3235325"/>
          </a:xfrm>
        </p:spPr>
      </p:sp>
      <p:sp>
        <p:nvSpPr>
          <p:cNvPr id="3" name="Notes Placeholder 2"/>
          <p:cNvSpPr>
            <a:spLocks noGrp="1"/>
          </p:cNvSpPr>
          <p:nvPr>
            <p:ph type="body" idx="1"/>
          </p:nvPr>
        </p:nvSpPr>
        <p:spPr/>
        <p:txBody>
          <a:bodyPr/>
          <a:lstStyle/>
          <a:p>
            <a:r>
              <a:rPr lang="en-US" dirty="0"/>
              <a:t>What comes to your mind when you hear stewardship. Most of us think about money. </a:t>
            </a:r>
          </a:p>
          <a:p>
            <a:r>
              <a:rPr lang="en-US" b="1" dirty="0" err="1"/>
              <a:t>SignpostsofaFinanciallyHealthyCongregation</a:t>
            </a:r>
            <a:r>
              <a:rPr lang="en-US" b="1" dirty="0"/>
              <a:t> </a:t>
            </a:r>
            <a:r>
              <a:rPr lang="en-US" dirty="0"/>
              <a:t>This manual, with special emphasis on the annual financial stewardship </a:t>
            </a:r>
            <a:r>
              <a:rPr lang="en-US" dirty="0" err="1"/>
              <a:t>program,will</a:t>
            </a:r>
            <a:r>
              <a:rPr lang="en-US" dirty="0"/>
              <a:t> help pastors, sessions, and stewardship committees as they plan for the financial health of the congregation. Financial health speaks to our whole attitude about money, including how our understanding </a:t>
            </a:r>
          </a:p>
          <a:p>
            <a:r>
              <a:rPr lang="en-US" dirty="0"/>
              <a:t>of God’s goodness influences all of our financial decisions. Here are seven signposts that identify a financially healthy congregation: </a:t>
            </a:r>
          </a:p>
          <a:p>
            <a:r>
              <a:rPr lang="en-US" dirty="0"/>
              <a:t>» Understands that all giving, of ourselves as well as our financial resources, is in response to God’s </a:t>
            </a:r>
          </a:p>
          <a:p>
            <a:r>
              <a:rPr lang="en-US" dirty="0"/>
              <a:t>goodness and generosity. God gives, then we respond, and we spend our lives learning and growing in our responses. </a:t>
            </a:r>
          </a:p>
          <a:p>
            <a:r>
              <a:rPr lang="en-US" dirty="0"/>
              <a:t>» Discusses money in the context of worship instead of considering money a disreputable subject that should not be confused with the sacredness of </a:t>
            </a:r>
            <a:r>
              <a:rPr lang="en-US" dirty="0" err="1"/>
              <a:t>worship.This</a:t>
            </a:r>
            <a:r>
              <a:rPr lang="en-US" dirty="0"/>
              <a:t> distinction should not exist within Christ’s church. </a:t>
            </a:r>
          </a:p>
          <a:p>
            <a:r>
              <a:rPr lang="en-US" dirty="0"/>
              <a:t>» Understands that the offering is an integral part of corporate worship. Just as we bring our gifts of wine and bread to God’s </a:t>
            </a:r>
            <a:r>
              <a:rPr lang="en-US" dirty="0" err="1"/>
              <a:t>table,we</a:t>
            </a:r>
            <a:r>
              <a:rPr lang="en-US" dirty="0"/>
              <a:t> present ourselves as an offering through our financial gifts. </a:t>
            </a:r>
          </a:p>
          <a:p>
            <a:r>
              <a:rPr lang="en-US" dirty="0"/>
              <a:t>» Talks about money openly and candidly in all aspects of the church’s life, realizing that how we use our money says a great deal about our values and priorities. </a:t>
            </a:r>
          </a:p>
          <a:p>
            <a:r>
              <a:rPr lang="en-US" dirty="0"/>
              <a:t>» Engages in mission beyond its own doors and interprets this mission (both local and worldwide) through a planned year-round program. When people know how their money is used to do God’s work, they are reinforced in their giving. </a:t>
            </a:r>
          </a:p>
          <a:p>
            <a:r>
              <a:rPr lang="en-US" dirty="0"/>
              <a:t>» Plans long-range for its program objectives and financial </a:t>
            </a:r>
            <a:r>
              <a:rPr lang="en-US" dirty="0" err="1"/>
              <a:t>needs.Budget</a:t>
            </a:r>
            <a:r>
              <a:rPr lang="en-US" dirty="0"/>
              <a:t> development is a long-term process. </a:t>
            </a:r>
          </a:p>
          <a:p>
            <a:r>
              <a:rPr lang="en-US" b="1" dirty="0" err="1"/>
              <a:t>Stewardship.</a:t>
            </a:r>
            <a:r>
              <a:rPr lang="en-US" dirty="0" err="1"/>
              <a:t>What</a:t>
            </a:r>
            <a:r>
              <a:rPr lang="en-US" dirty="0"/>
              <a:t> do you think of when you see that word? Many of us think immediately of money. We recall that time in our congregation’s life when we are asked to make a financial commitment for the coming year. At some level, however, we are aware that stewardship is more than money. Stewardship is how we live out our calling as followers of Christ. Stewardship is what we do after we say that we </a:t>
            </a:r>
          </a:p>
        </p:txBody>
      </p:sp>
      <p:sp>
        <p:nvSpPr>
          <p:cNvPr id="4" name="Slide Number Placeholder 3"/>
          <p:cNvSpPr>
            <a:spLocks noGrp="1"/>
          </p:cNvSpPr>
          <p:nvPr>
            <p:ph type="sldNum" sz="quarter" idx="10"/>
          </p:nvPr>
        </p:nvSpPr>
        <p:spPr/>
        <p:txBody>
          <a:bodyPr/>
          <a:lstStyle/>
          <a:p>
            <a:fld id="{91BF1EB8-0B24-4D50-8FD0-DE7068DC57CE}" type="slidenum">
              <a:rPr lang="en-US" smtClean="0"/>
              <a:t>2</a:t>
            </a:fld>
            <a:endParaRPr lang="en-US"/>
          </a:p>
        </p:txBody>
      </p:sp>
    </p:spTree>
    <p:extLst>
      <p:ext uri="{BB962C8B-B14F-4D97-AF65-F5344CB8AC3E}">
        <p14:creationId xmlns:p14="http://schemas.microsoft.com/office/powerpoint/2010/main" val="380351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altLang="en-US" b="0" dirty="0">
                <a:solidFill>
                  <a:srgbClr val="262626"/>
                </a:solidFill>
              </a:rPr>
              <a:t>When implementing a Narrative Budget for the first time some churches get stuck seeking detailed accuracy rather than allowing the Narrative Budget to be descriptive, educational and inspirational!</a:t>
            </a:r>
          </a:p>
          <a:p>
            <a:pPr eaLnBrk="1" hangingPunct="1"/>
            <a:r>
              <a:rPr lang="en-CA" altLang="en-US" b="0" dirty="0">
                <a:solidFill>
                  <a:srgbClr val="262626"/>
                </a:solidFill>
              </a:rPr>
              <a:t>As an educational tool, it is more important to encourage givers to think about how their giving is used for ministry.</a:t>
            </a:r>
            <a:r>
              <a:rPr lang="en-CA" altLang="en-US" b="0" dirty="0"/>
              <a:t>  </a:t>
            </a:r>
            <a:r>
              <a:rPr lang="en-CA" altLang="en-US" b="0" dirty="0">
                <a:solidFill>
                  <a:srgbClr val="262626"/>
                </a:solidFill>
              </a:rPr>
              <a:t>Try to be as accurate as possible.  Accept that the results will have impact even when based on some generalizations. </a:t>
            </a:r>
            <a:endParaRPr lang="en-US" altLang="en-US" b="0" dirty="0">
              <a:solidFill>
                <a:srgbClr val="262626"/>
              </a:solidFill>
            </a:endParaRPr>
          </a:p>
        </p:txBody>
      </p:sp>
      <p:sp>
        <p:nvSpPr>
          <p:cNvPr id="4" name="Slide Number Placeholder 3"/>
          <p:cNvSpPr>
            <a:spLocks noGrp="1"/>
          </p:cNvSpPr>
          <p:nvPr>
            <p:ph type="sldNum" sz="quarter" idx="10"/>
          </p:nvPr>
        </p:nvSpPr>
        <p:spPr/>
        <p:txBody>
          <a:bodyPr/>
          <a:lstStyle/>
          <a:p>
            <a:fld id="{B6AA0C35-0090-4BAC-A520-186F9F0EF159}" type="slidenum">
              <a:rPr lang="en-US" smtClean="0"/>
              <a:t>31</a:t>
            </a:fld>
            <a:endParaRPr lang="en-US"/>
          </a:p>
        </p:txBody>
      </p:sp>
    </p:spTree>
    <p:extLst>
      <p:ext uri="{BB962C8B-B14F-4D97-AF65-F5344CB8AC3E}">
        <p14:creationId xmlns:p14="http://schemas.microsoft.com/office/powerpoint/2010/main" val="303288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altLang="en-US" dirty="0"/>
              <a:t>Note – Staff parish typically has to broken out into staff position – with choir director/musicians/childcare staff all going 100&amp; to Worship while others are spread out. </a:t>
            </a:r>
          </a:p>
        </p:txBody>
      </p:sp>
      <p:sp>
        <p:nvSpPr>
          <p:cNvPr id="4" name="Slide Number Placeholder 3"/>
          <p:cNvSpPr>
            <a:spLocks noGrp="1"/>
          </p:cNvSpPr>
          <p:nvPr>
            <p:ph type="sldNum" sz="quarter" idx="10"/>
          </p:nvPr>
        </p:nvSpPr>
        <p:spPr/>
        <p:txBody>
          <a:bodyPr/>
          <a:lstStyle/>
          <a:p>
            <a:fld id="{B6AA0C35-0090-4BAC-A520-186F9F0EF159}" type="slidenum">
              <a:rPr lang="en-US" smtClean="0"/>
              <a:t>33</a:t>
            </a:fld>
            <a:endParaRPr lang="en-US"/>
          </a:p>
        </p:txBody>
      </p:sp>
    </p:spTree>
    <p:extLst>
      <p:ext uri="{BB962C8B-B14F-4D97-AF65-F5344CB8AC3E}">
        <p14:creationId xmlns:p14="http://schemas.microsoft.com/office/powerpoint/2010/main" val="241297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altLang="en-US" b="0" dirty="0">
                <a:solidFill>
                  <a:srgbClr val="262626"/>
                </a:solidFill>
              </a:rPr>
              <a:t>Add another set of columns with the same ministry categories and multiply the percentage column by the budget line item amount to get dollar amounts for each assigned percentage.  </a:t>
            </a:r>
          </a:p>
          <a:p>
            <a:pPr eaLnBrk="1" hangingPunct="1"/>
            <a:endParaRPr lang="en-CA" altLang="en-US" b="0" dirty="0">
              <a:solidFill>
                <a:srgbClr val="262626"/>
              </a:solidFill>
            </a:endParaRPr>
          </a:p>
          <a:p>
            <a:pPr eaLnBrk="1" hangingPunct="1"/>
            <a:r>
              <a:rPr lang="en-CA" altLang="en-US" b="0" dirty="0">
                <a:solidFill>
                  <a:srgbClr val="262626"/>
                </a:solidFill>
              </a:rPr>
              <a:t>Total columns for ministry categories amounts and then calculate percentage of church budget.</a:t>
            </a:r>
          </a:p>
        </p:txBody>
      </p:sp>
      <p:sp>
        <p:nvSpPr>
          <p:cNvPr id="4" name="Slide Number Placeholder 3"/>
          <p:cNvSpPr>
            <a:spLocks noGrp="1"/>
          </p:cNvSpPr>
          <p:nvPr>
            <p:ph type="sldNum" sz="quarter" idx="10"/>
          </p:nvPr>
        </p:nvSpPr>
        <p:spPr/>
        <p:txBody>
          <a:bodyPr/>
          <a:lstStyle/>
          <a:p>
            <a:fld id="{B6AA0C35-0090-4BAC-A520-186F9F0EF159}" type="slidenum">
              <a:rPr lang="en-US" smtClean="0"/>
              <a:t>34</a:t>
            </a:fld>
            <a:endParaRPr lang="en-US"/>
          </a:p>
        </p:txBody>
      </p:sp>
    </p:spTree>
    <p:extLst>
      <p:ext uri="{BB962C8B-B14F-4D97-AF65-F5344CB8AC3E}">
        <p14:creationId xmlns:p14="http://schemas.microsoft.com/office/powerpoint/2010/main" val="204011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altLang="en-US" b="0" dirty="0">
                <a:solidFill>
                  <a:srgbClr val="262626"/>
                </a:solidFill>
              </a:rPr>
              <a:t>Add another set of columns with the same ministry categories and multiply the percentage column by the budget line item amount to get dollar amounts for each assigned percentage.  </a:t>
            </a:r>
          </a:p>
          <a:p>
            <a:pPr eaLnBrk="1" hangingPunct="1"/>
            <a:r>
              <a:rPr lang="en-CA" altLang="en-US" b="0" dirty="0">
                <a:solidFill>
                  <a:srgbClr val="262626"/>
                </a:solidFill>
              </a:rPr>
              <a:t>Total columns for ministry categories amounts and then calculate percentage of church budget.</a:t>
            </a:r>
          </a:p>
        </p:txBody>
      </p:sp>
      <p:sp>
        <p:nvSpPr>
          <p:cNvPr id="4" name="Slide Number Placeholder 3"/>
          <p:cNvSpPr>
            <a:spLocks noGrp="1"/>
          </p:cNvSpPr>
          <p:nvPr>
            <p:ph type="sldNum" sz="quarter" idx="10"/>
          </p:nvPr>
        </p:nvSpPr>
        <p:spPr/>
        <p:txBody>
          <a:bodyPr/>
          <a:lstStyle/>
          <a:p>
            <a:fld id="{B6AA0C35-0090-4BAC-A520-186F9F0EF159}" type="slidenum">
              <a:rPr lang="en-US" smtClean="0"/>
              <a:t>35</a:t>
            </a:fld>
            <a:endParaRPr lang="en-US"/>
          </a:p>
        </p:txBody>
      </p:sp>
    </p:spTree>
    <p:extLst>
      <p:ext uri="{BB962C8B-B14F-4D97-AF65-F5344CB8AC3E}">
        <p14:creationId xmlns:p14="http://schemas.microsoft.com/office/powerpoint/2010/main" val="376379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The pie chart can not be adjusted after being pasted into another document.  To revise, go back to the excel spread sheet and adjust there!</a:t>
            </a:r>
          </a:p>
          <a:p>
            <a:pPr eaLnBrk="1" hangingPunct="1"/>
            <a:r>
              <a:rPr lang="en-CA" altLang="en-US" dirty="0">
                <a:solidFill>
                  <a:srgbClr val="262626"/>
                </a:solidFill>
              </a:rPr>
              <a:t>A narrative for Mission can describe both projects and testimonials </a:t>
            </a:r>
          </a:p>
          <a:p>
            <a:pPr eaLnBrk="1" hangingPunct="1"/>
            <a:r>
              <a:rPr lang="en-CA" altLang="en-US" dirty="0">
                <a:solidFill>
                  <a:srgbClr val="262626"/>
                </a:solidFill>
              </a:rPr>
              <a:t>A narrative for Fellowship invites people to participate in events and activities</a:t>
            </a:r>
          </a:p>
          <a:p>
            <a:pPr eaLnBrk="1" hangingPunct="1"/>
            <a:r>
              <a:rPr lang="en-CA" altLang="en-US" dirty="0">
                <a:solidFill>
                  <a:srgbClr val="262626"/>
                </a:solidFill>
              </a:rPr>
              <a:t>A narrative for Pastoral Care tells members about pastoral services</a:t>
            </a:r>
          </a:p>
        </p:txBody>
      </p:sp>
      <p:sp>
        <p:nvSpPr>
          <p:cNvPr id="4" name="Slide Number Placeholder 3"/>
          <p:cNvSpPr>
            <a:spLocks noGrp="1"/>
          </p:cNvSpPr>
          <p:nvPr>
            <p:ph type="sldNum" sz="quarter" idx="10"/>
          </p:nvPr>
        </p:nvSpPr>
        <p:spPr/>
        <p:txBody>
          <a:bodyPr/>
          <a:lstStyle/>
          <a:p>
            <a:fld id="{B6AA0C35-0090-4BAC-A520-186F9F0EF159}" type="slidenum">
              <a:rPr lang="en-US" smtClean="0"/>
              <a:t>38</a:t>
            </a:fld>
            <a:endParaRPr lang="en-US"/>
          </a:p>
        </p:txBody>
      </p:sp>
    </p:spTree>
    <p:extLst>
      <p:ext uri="{BB962C8B-B14F-4D97-AF65-F5344CB8AC3E}">
        <p14:creationId xmlns:p14="http://schemas.microsoft.com/office/powerpoint/2010/main" val="703186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altLang="en-US" dirty="0"/>
              <a:t>It takes pretty major changes to impact the pie chart percentages, those change rather slowly</a:t>
            </a:r>
            <a:r>
              <a:rPr lang="en-US" altLang="en-US"/>
              <a:t>.  </a:t>
            </a:r>
            <a:endParaRPr lang="en-US" altLang="en-US" dirty="0"/>
          </a:p>
        </p:txBody>
      </p:sp>
      <p:sp>
        <p:nvSpPr>
          <p:cNvPr id="4" name="Slide Number Placeholder 3"/>
          <p:cNvSpPr>
            <a:spLocks noGrp="1"/>
          </p:cNvSpPr>
          <p:nvPr>
            <p:ph type="sldNum" sz="quarter" idx="10"/>
          </p:nvPr>
        </p:nvSpPr>
        <p:spPr/>
        <p:txBody>
          <a:bodyPr/>
          <a:lstStyle/>
          <a:p>
            <a:fld id="{B6AA0C35-0090-4BAC-A520-186F9F0EF159}" type="slidenum">
              <a:rPr lang="en-US" smtClean="0"/>
              <a:t>47</a:t>
            </a:fld>
            <a:endParaRPr lang="en-US"/>
          </a:p>
        </p:txBody>
      </p:sp>
    </p:spTree>
    <p:extLst>
      <p:ext uri="{BB962C8B-B14F-4D97-AF65-F5344CB8AC3E}">
        <p14:creationId xmlns:p14="http://schemas.microsoft.com/office/powerpoint/2010/main" val="828598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D8954-950E-4C16-8340-F2D7F3AD7F9F}" type="slidenum">
              <a:rPr lang="en-US" smtClean="0"/>
              <a:t>53</a:t>
            </a:fld>
            <a:endParaRPr lang="en-US"/>
          </a:p>
        </p:txBody>
      </p:sp>
    </p:spTree>
    <p:extLst>
      <p:ext uri="{BB962C8B-B14F-4D97-AF65-F5344CB8AC3E}">
        <p14:creationId xmlns:p14="http://schemas.microsoft.com/office/powerpoint/2010/main" val="386365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1198563"/>
            <a:ext cx="4313238" cy="3235325"/>
          </a:xfrm>
        </p:spPr>
      </p:sp>
      <p:sp>
        <p:nvSpPr>
          <p:cNvPr id="3" name="Notes Placeholder 2"/>
          <p:cNvSpPr>
            <a:spLocks noGrp="1"/>
          </p:cNvSpPr>
          <p:nvPr>
            <p:ph type="body" idx="1"/>
          </p:nvPr>
        </p:nvSpPr>
        <p:spPr/>
        <p:txBody>
          <a:bodyPr/>
          <a:lstStyle/>
          <a:p>
            <a:r>
              <a:rPr lang="en-US" dirty="0"/>
              <a:t>What comes to your mind when you hear stewardship. Most of us think about money. </a:t>
            </a:r>
          </a:p>
          <a:p>
            <a:r>
              <a:rPr lang="en-US" b="1" dirty="0" err="1"/>
              <a:t>SignpostsofaFinanciallyHealthyCongregation</a:t>
            </a:r>
            <a:r>
              <a:rPr lang="en-US" b="1" dirty="0"/>
              <a:t> </a:t>
            </a:r>
            <a:r>
              <a:rPr lang="en-US" dirty="0"/>
              <a:t>This manual, with special emphasis on the annual financial stewardship </a:t>
            </a:r>
            <a:r>
              <a:rPr lang="en-US" dirty="0" err="1"/>
              <a:t>program,will</a:t>
            </a:r>
            <a:r>
              <a:rPr lang="en-US" dirty="0"/>
              <a:t> help pastors, sessions, and stewardship committees as they plan for the financial health of the congregation. Financial health speaks to our whole attitude about money, including how our understanding </a:t>
            </a:r>
          </a:p>
          <a:p>
            <a:r>
              <a:rPr lang="en-US" dirty="0"/>
              <a:t>of God’s goodness influences all of our financial decisions. Here are seven signposts that identify a financially healthy congregation: </a:t>
            </a:r>
          </a:p>
          <a:p>
            <a:r>
              <a:rPr lang="en-US" dirty="0"/>
              <a:t>» Understands that all giving, of ourselves as well as our financial resources, is in response to God’s </a:t>
            </a:r>
          </a:p>
          <a:p>
            <a:r>
              <a:rPr lang="en-US" dirty="0"/>
              <a:t>goodness and generosity. God gives, then we respond, and we spend our lives learning and growing in our responses. </a:t>
            </a:r>
          </a:p>
          <a:p>
            <a:r>
              <a:rPr lang="en-US" dirty="0"/>
              <a:t>» Discusses money in the context of worship instead of considering money a disreputable subject that should not be confused with the sacredness of </a:t>
            </a:r>
            <a:r>
              <a:rPr lang="en-US" dirty="0" err="1"/>
              <a:t>worship.This</a:t>
            </a:r>
            <a:r>
              <a:rPr lang="en-US" dirty="0"/>
              <a:t> distinction should not exist within Christ’s church. </a:t>
            </a:r>
          </a:p>
          <a:p>
            <a:r>
              <a:rPr lang="en-US" dirty="0"/>
              <a:t>» Understands that the offering is an integral part of corporate worship. Just as we bring our gifts of wine and bread to God’s </a:t>
            </a:r>
            <a:r>
              <a:rPr lang="en-US" dirty="0" err="1"/>
              <a:t>table,we</a:t>
            </a:r>
            <a:r>
              <a:rPr lang="en-US" dirty="0"/>
              <a:t> present ourselves as an offering through our financial gifts. </a:t>
            </a:r>
          </a:p>
          <a:p>
            <a:r>
              <a:rPr lang="en-US" dirty="0"/>
              <a:t>» Talks about money openly and candidly in all aspects of the church’s life, realizing that how we use our money says a great deal about our values and priorities. </a:t>
            </a:r>
          </a:p>
          <a:p>
            <a:r>
              <a:rPr lang="en-US" dirty="0"/>
              <a:t>» Engages in mission beyond its own doors and interprets this mission (both local and worldwide) through a planned year-round program. When people know how their money is used to do God’s work, they are reinforced in their giving. </a:t>
            </a:r>
          </a:p>
          <a:p>
            <a:r>
              <a:rPr lang="en-US" dirty="0"/>
              <a:t>» Plans long-range for its program objectives and financial </a:t>
            </a:r>
            <a:r>
              <a:rPr lang="en-US" dirty="0" err="1"/>
              <a:t>needs.Budget</a:t>
            </a:r>
            <a:r>
              <a:rPr lang="en-US" dirty="0"/>
              <a:t> development is a long-term process. </a:t>
            </a:r>
          </a:p>
          <a:p>
            <a:r>
              <a:rPr lang="en-US" b="1" dirty="0" err="1"/>
              <a:t>Stewardship.</a:t>
            </a:r>
            <a:r>
              <a:rPr lang="en-US" dirty="0" err="1"/>
              <a:t>What</a:t>
            </a:r>
            <a:r>
              <a:rPr lang="en-US" dirty="0"/>
              <a:t> do you think of when you see that word? Many of us think immediately of money. We recall that time in our congregation’s life when we are asked to make a financial commitment for the coming year. At some level, however, we are aware that stewardship is more than money. Stewardship is how we live out our calling as followers of Christ. Stewardship is what we do after we say that we </a:t>
            </a:r>
          </a:p>
        </p:txBody>
      </p:sp>
      <p:sp>
        <p:nvSpPr>
          <p:cNvPr id="4" name="Slide Number Placeholder 3"/>
          <p:cNvSpPr>
            <a:spLocks noGrp="1"/>
          </p:cNvSpPr>
          <p:nvPr>
            <p:ph type="sldNum" sz="quarter" idx="10"/>
          </p:nvPr>
        </p:nvSpPr>
        <p:spPr/>
        <p:txBody>
          <a:bodyPr/>
          <a:lstStyle/>
          <a:p>
            <a:fld id="{91BF1EB8-0B24-4D50-8FD0-DE7068DC57CE}" type="slidenum">
              <a:rPr lang="en-US" smtClean="0"/>
              <a:t>54</a:t>
            </a:fld>
            <a:endParaRPr lang="en-US"/>
          </a:p>
        </p:txBody>
      </p:sp>
    </p:spTree>
    <p:extLst>
      <p:ext uri="{BB962C8B-B14F-4D97-AF65-F5344CB8AC3E}">
        <p14:creationId xmlns:p14="http://schemas.microsoft.com/office/powerpoint/2010/main" val="3132186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I experienced this in the two</a:t>
            </a:r>
            <a:r>
              <a:rPr lang="en-US" baseline="0" dirty="0"/>
              <a:t> churches I served One was a tacit- the other was a </a:t>
            </a:r>
            <a:r>
              <a:rPr lang="en-US" baseline="0" dirty="0" err="1"/>
              <a:t>surpising</a:t>
            </a:r>
            <a:r>
              <a:rPr lang="en-US" baseline="0" dirty="0"/>
              <a:t> core value I did not have to wait to see unfold</a:t>
            </a:r>
          </a:p>
          <a:p>
            <a:r>
              <a:rPr lang="en-US" baseline="0" dirty="0"/>
              <a:t>Core Values are usually understood in these </a:t>
            </a:r>
            <a:r>
              <a:rPr lang="en-US" baseline="0" dirty="0" err="1"/>
              <a:t>wayrs</a:t>
            </a:r>
            <a:endParaRPr lang="en-US" baseline="0" dirty="0"/>
          </a:p>
          <a:p>
            <a:pPr marL="228600" indent="-228600">
              <a:buAutoNum type="arabicPeriod"/>
            </a:pPr>
            <a:r>
              <a:rPr lang="en-US" baseline="0" dirty="0"/>
              <a:t>Previous pastors- founding pastor</a:t>
            </a:r>
          </a:p>
          <a:p>
            <a:pPr marL="228600" indent="-228600">
              <a:buAutoNum type="arabicPeriod"/>
            </a:pPr>
            <a:r>
              <a:rPr lang="en-US" baseline="0" dirty="0"/>
              <a:t>Present Pastor</a:t>
            </a:r>
          </a:p>
          <a:p>
            <a:pPr marL="228600" indent="-228600">
              <a:buAutoNum type="arabicPeriod"/>
            </a:pPr>
            <a:r>
              <a:rPr lang="en-US" baseline="0" dirty="0"/>
              <a:t>Community in which they church resides in ministers</a:t>
            </a:r>
          </a:p>
          <a:p>
            <a:pPr marL="228600" indent="-228600">
              <a:buAutoNum type="arabicPeriod"/>
            </a:pPr>
            <a:endParaRPr lang="en-US" baseline="0" dirty="0"/>
          </a:p>
          <a:p>
            <a:pPr marL="228600" indent="-228600">
              <a:buAutoNum type="arabicPeriod"/>
            </a:pPr>
            <a:r>
              <a:rPr lang="en-US" baseline="0" dirty="0"/>
              <a:t>Fresno- </a:t>
            </a:r>
            <a:r>
              <a:rPr lang="en-US" baseline="0" dirty="0" err="1"/>
              <a:t>fonding</a:t>
            </a:r>
            <a:r>
              <a:rPr lang="en-US" baseline="0" dirty="0"/>
              <a:t> pastor came out of a tradition of </a:t>
            </a:r>
            <a:r>
              <a:rPr lang="en-US" baseline="0" dirty="0" err="1"/>
              <a:t>defiing</a:t>
            </a:r>
            <a:r>
              <a:rPr lang="en-US" baseline="0" dirty="0"/>
              <a:t> a walk of faith by </a:t>
            </a:r>
            <a:r>
              <a:rPr lang="en-US" baseline="0" dirty="0" err="1"/>
              <a:t>oned</a:t>
            </a:r>
            <a:r>
              <a:rPr lang="en-US" baseline="0" dirty="0"/>
              <a:t> </a:t>
            </a:r>
            <a:r>
              <a:rPr lang="en-US" baseline="0" dirty="0" err="1"/>
              <a:t>doesno</a:t>
            </a:r>
            <a:endParaRPr lang="en-US" baseline="0" dirty="0"/>
          </a:p>
          <a:p>
            <a:pPr marL="228600" indent="-228600">
              <a:buAutoNum type="arabicPeriod"/>
            </a:pPr>
            <a:r>
              <a:rPr lang="en-US" baseline="0" dirty="0"/>
              <a:t>Dancing</a:t>
            </a:r>
          </a:p>
          <a:p>
            <a:pPr marL="228600" indent="-228600">
              <a:buAutoNum type="arabicPeriod"/>
            </a:pPr>
            <a:r>
              <a:rPr lang="en-US" baseline="0" dirty="0" err="1"/>
              <a:t>Plaing</a:t>
            </a:r>
            <a:r>
              <a:rPr lang="en-US" baseline="0" dirty="0"/>
              <a:t> card</a:t>
            </a:r>
          </a:p>
          <a:p>
            <a:pPr marL="228600" indent="-228600">
              <a:buAutoNum type="arabicPeriod"/>
            </a:pPr>
            <a:r>
              <a:rPr lang="en-US" baseline="0" dirty="0"/>
              <a:t>Drinking</a:t>
            </a:r>
          </a:p>
          <a:p>
            <a:pPr marL="228600" indent="-228600">
              <a:buAutoNum type="arabicPeriod"/>
            </a:pPr>
            <a:r>
              <a:rPr lang="en-US" baseline="0" dirty="0" err="1"/>
              <a:t>Buidling</a:t>
            </a:r>
            <a:r>
              <a:rPr lang="en-US" baseline="0" dirty="0"/>
              <a:t>- I will come and sit on the steps</a:t>
            </a:r>
          </a:p>
          <a:p>
            <a:pPr marL="228600" indent="-228600">
              <a:buAutoNum type="arabicPeriod"/>
            </a:pPr>
            <a:endParaRPr lang="en-US" baseline="0" dirty="0"/>
          </a:p>
          <a:p>
            <a:pPr marL="228600" indent="-228600">
              <a:buAutoNum type="arabicPeriod"/>
            </a:pPr>
            <a:r>
              <a:rPr lang="en-US" baseline="0" dirty="0" err="1"/>
              <a:t>Selcond</a:t>
            </a:r>
            <a:r>
              <a:rPr lang="en-US" baseline="0" dirty="0"/>
              <a:t> Call- </a:t>
            </a:r>
            <a:r>
              <a:rPr lang="en-US" baseline="0" dirty="0" err="1"/>
              <a:t>deifned</a:t>
            </a:r>
            <a:r>
              <a:rPr lang="en-US" baseline="0" dirty="0"/>
              <a:t> by the founding pastor as welcoming, liberality, and grace. First thing are you sure you want to do that? Why not, we don’t have to do things we</a:t>
            </a:r>
          </a:p>
        </p:txBody>
      </p:sp>
    </p:spTree>
    <p:extLst>
      <p:ext uri="{BB962C8B-B14F-4D97-AF65-F5344CB8AC3E}">
        <p14:creationId xmlns:p14="http://schemas.microsoft.com/office/powerpoint/2010/main" val="386867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Jim Collins in Good to Great talks about the five levels of leadership. The top tier leadership is one who has humility, a passion for the business and vision, and unswerving sense of excellence for the organization and the love of the associates/</a:t>
            </a:r>
            <a:r>
              <a:rPr lang="en-US" dirty="0" err="1"/>
              <a:t>emploeees</a:t>
            </a:r>
            <a:r>
              <a:rPr lang="en-US" dirty="0"/>
              <a:t>. Bottom line matrix is amount. Social sectors are different. Level 5 leadership still applies but the difference is excellence in leadership and passion for the </a:t>
            </a:r>
            <a:r>
              <a:rPr lang="en-US" dirty="0" err="1"/>
              <a:t>orgranzation</a:t>
            </a:r>
            <a:r>
              <a:rPr lang="en-US" dirty="0"/>
              <a:t> but the matrix is impact of lives. </a:t>
            </a:r>
            <a:endParaRPr dirty="0"/>
          </a:p>
        </p:txBody>
      </p:sp>
    </p:spTree>
    <p:extLst>
      <p:ext uri="{BB962C8B-B14F-4D97-AF65-F5344CB8AC3E}">
        <p14:creationId xmlns:p14="http://schemas.microsoft.com/office/powerpoint/2010/main" val="399750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1198563"/>
            <a:ext cx="4313238" cy="3235325"/>
          </a:xfrm>
        </p:spPr>
      </p:sp>
      <p:sp>
        <p:nvSpPr>
          <p:cNvPr id="3" name="Notes Placeholder 2"/>
          <p:cNvSpPr>
            <a:spLocks noGrp="1"/>
          </p:cNvSpPr>
          <p:nvPr>
            <p:ph type="body" idx="1"/>
          </p:nvPr>
        </p:nvSpPr>
        <p:spPr/>
        <p:txBody>
          <a:bodyPr/>
          <a:lstStyle/>
          <a:p>
            <a:r>
              <a:rPr lang="en-US" dirty="0"/>
              <a:t>People who set on it:</a:t>
            </a:r>
          </a:p>
          <a:p>
            <a:pPr marL="234841" indent="-234841">
              <a:buAutoNum type="arabicPeriod"/>
            </a:pPr>
            <a:r>
              <a:rPr lang="en-US" dirty="0"/>
              <a:t>Worship-</a:t>
            </a:r>
            <a:r>
              <a:rPr lang="en-US" baseline="0" dirty="0"/>
              <a:t> stewardship begins to in worship. God touches are hearts. Worship is where all the community get together</a:t>
            </a:r>
          </a:p>
          <a:p>
            <a:pPr marL="234841" indent="-234841">
              <a:buAutoNum type="arabicPeriod"/>
            </a:pPr>
            <a:r>
              <a:rPr lang="en-US" baseline="0" dirty="0"/>
              <a:t>CE- training the people and children at an early age</a:t>
            </a:r>
          </a:p>
          <a:p>
            <a:pPr marL="234841" indent="-234841">
              <a:buAutoNum type="arabicPeriod"/>
            </a:pPr>
            <a:r>
              <a:rPr lang="en-US" baseline="0" dirty="0"/>
              <a:t>Finance- see the specifics</a:t>
            </a:r>
          </a:p>
          <a:p>
            <a:pPr marL="234841" indent="-234841">
              <a:buAutoNum type="arabicPeriod"/>
            </a:pPr>
            <a:r>
              <a:rPr lang="en-US" baseline="0" dirty="0"/>
              <a:t>Youth- get their specifics</a:t>
            </a:r>
          </a:p>
          <a:p>
            <a:pPr marL="234841" indent="-234841">
              <a:buAutoNum type="arabicPeriod"/>
            </a:pPr>
            <a:r>
              <a:rPr lang="en-US" baseline="0" dirty="0"/>
              <a:t>Offering we receive it…. Early service</a:t>
            </a:r>
          </a:p>
          <a:p>
            <a:pPr marL="234841" indent="-234841">
              <a:buAutoNum type="arabicPeriod"/>
            </a:pPr>
            <a:r>
              <a:rPr lang="en-US" baseline="0" dirty="0"/>
              <a:t>Video stories…. Charter members</a:t>
            </a:r>
          </a:p>
        </p:txBody>
      </p:sp>
      <p:sp>
        <p:nvSpPr>
          <p:cNvPr id="4" name="Slide Number Placeholder 3"/>
          <p:cNvSpPr>
            <a:spLocks noGrp="1"/>
          </p:cNvSpPr>
          <p:nvPr>
            <p:ph type="sldNum" sz="quarter" idx="10"/>
          </p:nvPr>
        </p:nvSpPr>
        <p:spPr/>
        <p:txBody>
          <a:bodyPr/>
          <a:lstStyle/>
          <a:p>
            <a:fld id="{B90782F4-2F81-41C2-948C-E2054258B154}" type="slidenum">
              <a:rPr lang="en-US" smtClean="0"/>
              <a:t>7</a:t>
            </a:fld>
            <a:endParaRPr lang="en-US"/>
          </a:p>
        </p:txBody>
      </p:sp>
    </p:spTree>
    <p:extLst>
      <p:ext uri="{BB962C8B-B14F-4D97-AF65-F5344CB8AC3E}">
        <p14:creationId xmlns:p14="http://schemas.microsoft.com/office/powerpoint/2010/main" val="232568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1198563"/>
            <a:ext cx="4313238" cy="3235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BF1EB8-0B24-4D50-8FD0-DE7068DC57CE}" type="slidenum">
              <a:rPr lang="en-US" smtClean="0"/>
              <a:t>8</a:t>
            </a:fld>
            <a:endParaRPr lang="en-US"/>
          </a:p>
        </p:txBody>
      </p:sp>
    </p:spTree>
    <p:extLst>
      <p:ext uri="{BB962C8B-B14F-4D97-AF65-F5344CB8AC3E}">
        <p14:creationId xmlns:p14="http://schemas.microsoft.com/office/powerpoint/2010/main" val="137112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1198563"/>
            <a:ext cx="4313238" cy="3235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BF1EB8-0B24-4D50-8FD0-DE7068DC57CE}" type="slidenum">
              <a:rPr lang="en-US" smtClean="0"/>
              <a:t>9</a:t>
            </a:fld>
            <a:endParaRPr lang="en-US"/>
          </a:p>
        </p:txBody>
      </p:sp>
    </p:spTree>
    <p:extLst>
      <p:ext uri="{BB962C8B-B14F-4D97-AF65-F5344CB8AC3E}">
        <p14:creationId xmlns:p14="http://schemas.microsoft.com/office/powerpoint/2010/main" val="2460356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1198563"/>
            <a:ext cx="4313238" cy="3235325"/>
          </a:xfrm>
        </p:spPr>
      </p:sp>
      <p:sp>
        <p:nvSpPr>
          <p:cNvPr id="3" name="Notes Placeholder 2"/>
          <p:cNvSpPr>
            <a:spLocks noGrp="1"/>
          </p:cNvSpPr>
          <p:nvPr>
            <p:ph type="body" idx="1"/>
          </p:nvPr>
        </p:nvSpPr>
        <p:spPr/>
        <p:txBody>
          <a:bodyPr/>
          <a:lstStyle/>
          <a:p>
            <a:pPr marL="241252" indent="-241252">
              <a:buAutoNum type="arabicPeriod"/>
            </a:pPr>
            <a:r>
              <a:rPr lang="en-US" dirty="0"/>
              <a:t>Many</a:t>
            </a:r>
            <a:r>
              <a:rPr lang="en-US" baseline="0" dirty="0"/>
              <a:t> churches use Quick Books and is not easy to understand. Very complicated. Members of the church are confused. Some will want them</a:t>
            </a:r>
          </a:p>
          <a:p>
            <a:pPr marL="241252" indent="-241252">
              <a:buAutoNum type="arabicPeriod"/>
            </a:pPr>
            <a:r>
              <a:rPr lang="en-US" baseline="0" dirty="0"/>
              <a:t>Give it to the Church…</a:t>
            </a:r>
            <a:r>
              <a:rPr lang="en-US" baseline="0" dirty="0" err="1"/>
              <a:t>presbyterial</a:t>
            </a:r>
            <a:r>
              <a:rPr lang="en-US" baseline="0" dirty="0"/>
              <a:t> system and not a congregational system.</a:t>
            </a:r>
          </a:p>
          <a:p>
            <a:pPr marL="241252" indent="-241252">
              <a:buAutoNum type="arabicPeriod"/>
            </a:pPr>
            <a:r>
              <a:rPr lang="en-US" baseline="0" dirty="0" err="1"/>
              <a:t>Mmbers</a:t>
            </a:r>
            <a:r>
              <a:rPr lang="en-US" baseline="0" dirty="0"/>
              <a:t> need to know </a:t>
            </a:r>
            <a:r>
              <a:rPr lang="en-US" baseline="0" dirty="0" err="1"/>
              <a:t>notthe</a:t>
            </a:r>
            <a:r>
              <a:rPr lang="en-US" baseline="0" dirty="0"/>
              <a:t> dollars but what the dollars are doing</a:t>
            </a:r>
          </a:p>
          <a:p>
            <a:pPr marL="723642" lvl="1" indent="-241252">
              <a:buAutoNum type="arabicPeriod"/>
            </a:pPr>
            <a:r>
              <a:rPr lang="en-US" baseline="0" dirty="0"/>
              <a:t>Worship- cost gets spread out</a:t>
            </a:r>
          </a:p>
          <a:p>
            <a:pPr marL="1206035" lvl="2" indent="-241252">
              <a:buAutoNum type="arabicPeriod"/>
            </a:pPr>
            <a:r>
              <a:rPr lang="en-US" baseline="0" dirty="0"/>
              <a:t>Pastor</a:t>
            </a:r>
          </a:p>
          <a:p>
            <a:pPr marL="1206035" lvl="2" indent="-241252">
              <a:buAutoNum type="arabicPeriod"/>
            </a:pPr>
            <a:r>
              <a:rPr lang="en-US" baseline="0" dirty="0"/>
              <a:t>Music</a:t>
            </a:r>
          </a:p>
          <a:p>
            <a:pPr marL="723642" lvl="1" indent="-241252">
              <a:buAutoNum type="arabicPeriod"/>
            </a:pPr>
            <a:r>
              <a:rPr lang="en-US" baseline="0" dirty="0"/>
              <a:t>Calculate the time and energy that would have cost in dollar value. </a:t>
            </a:r>
          </a:p>
          <a:p>
            <a:pPr marL="723642" lvl="1" indent="-241252">
              <a:buAutoNum type="arabicPeriod"/>
            </a:pPr>
            <a:r>
              <a:rPr lang="en-US" baseline="0" dirty="0"/>
              <a:t>Ministry areas of important to our church….like????</a:t>
            </a:r>
          </a:p>
          <a:p>
            <a:pPr marL="723642" lvl="1" indent="-241252">
              <a:buAutoNum type="arabicPeriod"/>
            </a:pPr>
            <a:r>
              <a:rPr lang="en-US" baseline="0" dirty="0"/>
              <a:t>What has been valuable…show </a:t>
            </a:r>
            <a:r>
              <a:rPr lang="en-US" baseline="0" dirty="0" err="1"/>
              <a:t>pcitures</a:t>
            </a:r>
            <a:r>
              <a:rPr lang="en-US" baseline="0" dirty="0"/>
              <a:t>…children, action, smiling. Computer </a:t>
            </a:r>
            <a:r>
              <a:rPr lang="en-US" baseline="0" dirty="0" err="1"/>
              <a:t>prograns</a:t>
            </a:r>
            <a:r>
              <a:rPr lang="en-US" baseline="0" dirty="0"/>
              <a:t> can do it. </a:t>
            </a:r>
          </a:p>
          <a:p>
            <a:pPr marL="723642" lvl="1" indent="-241252">
              <a:buAutoNum type="arabicPeriod"/>
            </a:pPr>
            <a:r>
              <a:rPr lang="en-US" baseline="0" dirty="0"/>
              <a:t>Color…people recognize passion</a:t>
            </a:r>
          </a:p>
          <a:p>
            <a:pPr marL="723642" lvl="1" indent="-241252">
              <a:buAutoNum type="arabicPeriod"/>
            </a:pPr>
            <a:r>
              <a:rPr lang="en-US" baseline="0" dirty="0"/>
              <a:t>Share the vision. Video and testimonials. Charter members </a:t>
            </a:r>
            <a:r>
              <a:rPr lang="en-US" baseline="0" dirty="0" err="1"/>
              <a:t>praing</a:t>
            </a:r>
            <a:r>
              <a:rPr lang="en-US" baseline="0" dirty="0"/>
              <a:t> in worship by video. </a:t>
            </a:r>
          </a:p>
          <a:p>
            <a:pPr marL="723642" lvl="1" indent="-241252">
              <a:buAutoNum type="arabicPeriod"/>
            </a:pPr>
            <a:r>
              <a:rPr lang="en-US" baseline="0" dirty="0"/>
              <a:t>Don’t do math in public. Don’t say staff is the largest part of the budget…narrative budget. Staff should be 50-55 percent of the </a:t>
            </a:r>
            <a:r>
              <a:rPr lang="en-US" baseline="0" dirty="0" err="1"/>
              <a:t>budet</a:t>
            </a:r>
            <a:r>
              <a:rPr lang="en-US" baseline="0" dirty="0"/>
              <a:t>. Higher produces growth lower does not. Too higher problems. </a:t>
            </a:r>
          </a:p>
          <a:p>
            <a:pPr marL="723642" lvl="1" indent="-241252">
              <a:buAutoNum type="arabicPeriod"/>
            </a:pPr>
            <a:r>
              <a:rPr lang="en-US" baseline="0" dirty="0"/>
              <a:t>Allows you to tell stories. Fact are our friends as well. </a:t>
            </a:r>
          </a:p>
          <a:p>
            <a:pPr marL="723642" lvl="1" indent="-241252">
              <a:buAutoNum type="arabicPeriod"/>
            </a:pPr>
            <a:r>
              <a:rPr lang="en-US" baseline="0" dirty="0"/>
              <a:t>How they relate to the vision. </a:t>
            </a:r>
            <a:r>
              <a:rPr lang="en-US" baseline="0" dirty="0" err="1"/>
              <a:t>Peole</a:t>
            </a:r>
            <a:r>
              <a:rPr lang="en-US" baseline="0" dirty="0"/>
              <a:t> come to know Christ. People who have been </a:t>
            </a:r>
            <a:r>
              <a:rPr lang="en-US" baseline="0" dirty="0" err="1"/>
              <a:t>afftect</a:t>
            </a:r>
            <a:r>
              <a:rPr lang="en-US" baseline="0" dirty="0"/>
              <a:t>.</a:t>
            </a:r>
          </a:p>
          <a:p>
            <a:pPr marL="723642" lvl="1" indent="-241252">
              <a:buAutoNum type="arabicPeriod"/>
            </a:pPr>
            <a:r>
              <a:rPr lang="en-US" baseline="0" dirty="0"/>
              <a:t>Everyone likes to feed a fat hog. If it is growing </a:t>
            </a:r>
            <a:r>
              <a:rPr lang="en-US" baseline="0" dirty="0" err="1"/>
              <a:t>peole</a:t>
            </a:r>
            <a:r>
              <a:rPr lang="en-US" baseline="0" dirty="0"/>
              <a:t> like to feed it.</a:t>
            </a:r>
          </a:p>
          <a:p>
            <a:pPr marL="723642" lvl="1" indent="-241252">
              <a:buAutoNum type="arabicPeriod"/>
            </a:pPr>
            <a:r>
              <a:rPr lang="en-US" baseline="0" dirty="0"/>
              <a:t>Fly wheel principles…once that fly wheel beings it begins to flow and grow…momentum</a:t>
            </a:r>
          </a:p>
        </p:txBody>
      </p:sp>
      <p:sp>
        <p:nvSpPr>
          <p:cNvPr id="4" name="Slide Number Placeholder 3"/>
          <p:cNvSpPr>
            <a:spLocks noGrp="1"/>
          </p:cNvSpPr>
          <p:nvPr>
            <p:ph type="sldNum" sz="quarter" idx="10"/>
          </p:nvPr>
        </p:nvSpPr>
        <p:spPr/>
        <p:txBody>
          <a:bodyPr/>
          <a:lstStyle/>
          <a:p>
            <a:fld id="{B90782F4-2F81-41C2-948C-E2054258B154}" type="slidenum">
              <a:rPr lang="en-US" smtClean="0"/>
              <a:t>10</a:t>
            </a:fld>
            <a:endParaRPr lang="en-US"/>
          </a:p>
        </p:txBody>
      </p:sp>
    </p:spTree>
    <p:extLst>
      <p:ext uri="{BB962C8B-B14F-4D97-AF65-F5344CB8AC3E}">
        <p14:creationId xmlns:p14="http://schemas.microsoft.com/office/powerpoint/2010/main" val="2453348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939363">
              <a:buFontTx/>
              <a:buChar char="-"/>
              <a:defRPr/>
            </a:pPr>
            <a:r>
              <a:rPr lang="en-US" altLang="en-US" dirty="0"/>
              <a:t>This is a marketing tool, not an accounting exercise.  Generosity will be inspired by the stories not by the numbers. </a:t>
            </a:r>
          </a:p>
        </p:txBody>
      </p:sp>
      <p:sp>
        <p:nvSpPr>
          <p:cNvPr id="4" name="Slide Number Placeholder 3"/>
          <p:cNvSpPr>
            <a:spLocks noGrp="1"/>
          </p:cNvSpPr>
          <p:nvPr>
            <p:ph type="sldNum" sz="quarter" idx="10"/>
          </p:nvPr>
        </p:nvSpPr>
        <p:spPr/>
        <p:txBody>
          <a:bodyPr/>
          <a:lstStyle/>
          <a:p>
            <a:fld id="{B6AA0C35-0090-4BAC-A520-186F9F0EF159}" type="slidenum">
              <a:rPr lang="en-US" smtClean="0"/>
              <a:t>28</a:t>
            </a:fld>
            <a:endParaRPr lang="en-US"/>
          </a:p>
        </p:txBody>
      </p:sp>
    </p:spTree>
    <p:extLst>
      <p:ext uri="{BB962C8B-B14F-4D97-AF65-F5344CB8AC3E}">
        <p14:creationId xmlns:p14="http://schemas.microsoft.com/office/powerpoint/2010/main" val="936669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CA" altLang="en-US" b="1" dirty="0">
                <a:solidFill>
                  <a:srgbClr val="262626"/>
                </a:solidFill>
              </a:rPr>
              <a:t>A time audit isn’t necessary, however fruitful conversation about priorities may arise. </a:t>
            </a:r>
            <a:br>
              <a:rPr lang="en-CA" altLang="en-US" b="1" dirty="0">
                <a:solidFill>
                  <a:srgbClr val="262626"/>
                </a:solidFill>
              </a:rPr>
            </a:br>
            <a:r>
              <a:rPr lang="en-US" altLang="en-US" dirty="0"/>
              <a:t>Consider activity level of congregational ministry.  A church with multiple worship services will probably allocate more pastoral time to worship.  A small church without weekday activities may also allocate more resources to worship.  Very active churches with multiple weekday ministries will distribute costs more evenly across categories.  </a:t>
            </a:r>
          </a:p>
          <a:p>
            <a:pPr eaLnBrk="1" hangingPunct="1">
              <a:lnSpc>
                <a:spcPct val="90000"/>
              </a:lnSpc>
            </a:pPr>
            <a:r>
              <a:rPr lang="en-US" altLang="en-US" dirty="0"/>
              <a:t>This is the place where most groups get stuck.  I often draft the percentages for the church using rough estimates of congregational activity and use of property.  This allows the church to focus on the narrative materials – which we will talk about later.</a:t>
            </a:r>
          </a:p>
          <a:p>
            <a:pPr eaLnBrk="1" hangingPunct="1">
              <a:lnSpc>
                <a:spcPct val="90000"/>
              </a:lnSpc>
            </a:pPr>
            <a:endParaRPr lang="en-US" altLang="en-US" dirty="0"/>
          </a:p>
          <a:p>
            <a:pPr eaLnBrk="1" hangingPunct="1">
              <a:lnSpc>
                <a:spcPct val="90000"/>
              </a:lnSpc>
            </a:pPr>
            <a:r>
              <a:rPr lang="en-US" altLang="en-US" dirty="0"/>
              <a:t>I assign all apportionments or mission  shares to the Mission category as these all represent funds going beyond the church’s ministry setting.  Direct billed costs from the Conference are distributed the same way as pastoral compensation if they are related to the pastor and the same way as other building use items for things like insurance.</a:t>
            </a:r>
          </a:p>
          <a:p>
            <a:pPr eaLnBrk="1" hangingPunct="1">
              <a:lnSpc>
                <a:spcPct val="90000"/>
              </a:lnSpc>
            </a:pPr>
            <a:r>
              <a:rPr lang="en-US" altLang="en-US" dirty="0"/>
              <a:t>Some times a church budget is organized so that a whole category can be distributed using the section total rather than distributing each line item – that saves a lot of time!</a:t>
            </a:r>
          </a:p>
          <a:p>
            <a:pPr eaLnBrk="1" hangingPunct="1">
              <a:lnSpc>
                <a:spcPct val="90000"/>
              </a:lnSpc>
            </a:pPr>
            <a:r>
              <a:rPr lang="en-US" altLang="en-US" dirty="0"/>
              <a:t>And always double check the math – percentages need to equal 100%!</a:t>
            </a:r>
          </a:p>
        </p:txBody>
      </p:sp>
      <p:sp>
        <p:nvSpPr>
          <p:cNvPr id="4" name="Slide Number Placeholder 3"/>
          <p:cNvSpPr>
            <a:spLocks noGrp="1"/>
          </p:cNvSpPr>
          <p:nvPr>
            <p:ph type="sldNum" sz="quarter" idx="10"/>
          </p:nvPr>
        </p:nvSpPr>
        <p:spPr/>
        <p:txBody>
          <a:bodyPr/>
          <a:lstStyle/>
          <a:p>
            <a:fld id="{B6AA0C35-0090-4BAC-A520-186F9F0EF159}" type="slidenum">
              <a:rPr lang="en-US" smtClean="0"/>
              <a:t>29</a:t>
            </a:fld>
            <a:endParaRPr lang="en-US"/>
          </a:p>
        </p:txBody>
      </p:sp>
    </p:spTree>
    <p:extLst>
      <p:ext uri="{BB962C8B-B14F-4D97-AF65-F5344CB8AC3E}">
        <p14:creationId xmlns:p14="http://schemas.microsoft.com/office/powerpoint/2010/main" val="2780025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37100"/>
            <a:ext cx="7772400" cy="109236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5835234"/>
            <a:ext cx="6400800" cy="541019"/>
          </a:xfrm>
        </p:spPr>
        <p:txBody>
          <a:bodyPr anchor="ctr">
            <a:normAutofit/>
          </a:bodyPr>
          <a:lstStyle>
            <a:lvl1pPr marL="0" indent="0" algn="ctr">
              <a:buNone/>
              <a:defRPr sz="1800">
                <a:solidFill>
                  <a:srgbClr val="1A89D3"/>
                </a:solidFill>
                <a:latin typeface="Constantia"/>
                <a:cs typeface="Constant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stretch>
            <a:fillRect/>
          </a:stretch>
        </p:blipFill>
        <p:spPr>
          <a:xfrm>
            <a:off x="3568072" y="374380"/>
            <a:ext cx="1993900" cy="406400"/>
          </a:xfrm>
          <a:prstGeom prst="rect">
            <a:avLst/>
          </a:prstGeom>
        </p:spPr>
      </p:pic>
      <p:sp>
        <p:nvSpPr>
          <p:cNvPr id="8" name="Rectangle 7"/>
          <p:cNvSpPr/>
          <p:nvPr userDrawn="1"/>
        </p:nvSpPr>
        <p:spPr>
          <a:xfrm>
            <a:off x="0" y="1013911"/>
            <a:ext cx="9144000" cy="217989"/>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Picture Placeholder 10"/>
          <p:cNvSpPr>
            <a:spLocks noGrp="1"/>
          </p:cNvSpPr>
          <p:nvPr>
            <p:ph type="pic" sz="quarter" idx="10"/>
          </p:nvPr>
        </p:nvSpPr>
        <p:spPr>
          <a:xfrm>
            <a:off x="0" y="1231900"/>
            <a:ext cx="9144000" cy="3505200"/>
          </a:xfrm>
        </p:spPr>
        <p:txBody>
          <a:bodyPr/>
          <a:lstStyle/>
          <a:p>
            <a:r>
              <a:rPr lang="en-US"/>
              <a:t>Click icon to add picture</a:t>
            </a:r>
          </a:p>
        </p:txBody>
      </p:sp>
    </p:spTree>
    <p:extLst>
      <p:ext uri="{BB962C8B-B14F-4D97-AF65-F5344CB8AC3E}">
        <p14:creationId xmlns:p14="http://schemas.microsoft.com/office/powerpoint/2010/main" val="1945303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5201B7-6629-7A4C-A2D8-BFB5B3D67F9E}" type="slidenum">
              <a:rPr lang="en-US" smtClean="0"/>
              <a:t>‹#›</a:t>
            </a:fld>
            <a:endParaRPr lang="en-US"/>
          </a:p>
        </p:txBody>
      </p:sp>
      <p:pic>
        <p:nvPicPr>
          <p:cNvPr id="6" name="Picture 5"/>
          <p:cNvPicPr>
            <a:picLocks noChangeAspect="1"/>
          </p:cNvPicPr>
          <p:nvPr userDrawn="1"/>
        </p:nvPicPr>
        <p:blipFill>
          <a:blip r:embed="rId2"/>
          <a:stretch>
            <a:fillRect/>
          </a:stretch>
        </p:blipFill>
        <p:spPr>
          <a:xfrm>
            <a:off x="6941820" y="6212840"/>
            <a:ext cx="1993900" cy="406400"/>
          </a:xfrm>
          <a:prstGeom prst="rect">
            <a:avLst/>
          </a:prstGeom>
        </p:spPr>
      </p:pic>
      <p:sp>
        <p:nvSpPr>
          <p:cNvPr id="7"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baseline="0">
                <a:solidFill>
                  <a:schemeClr val="accent6"/>
                </a:solidFill>
              </a:defRPr>
            </a:lvl1pPr>
          </a:lstStyle>
          <a:p>
            <a:pPr lvl="0"/>
            <a:r>
              <a:rPr lang="en-US" dirty="0"/>
              <a:t>Source information here</a:t>
            </a:r>
          </a:p>
        </p:txBody>
      </p:sp>
      <p:sp>
        <p:nvSpPr>
          <p:cNvPr id="8" name="Rectangle 7"/>
          <p:cNvSpPr/>
          <p:nvPr userDrawn="1"/>
        </p:nvSpPr>
        <p:spPr>
          <a:xfrm>
            <a:off x="0" y="1461028"/>
            <a:ext cx="9144000" cy="42428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hart Placeholder 9"/>
          <p:cNvSpPr>
            <a:spLocks noGrp="1"/>
          </p:cNvSpPr>
          <p:nvPr>
            <p:ph type="chart" sz="quarter" idx="16"/>
          </p:nvPr>
        </p:nvSpPr>
        <p:spPr>
          <a:xfrm>
            <a:off x="265113" y="1671638"/>
            <a:ext cx="8670925" cy="3829050"/>
          </a:xfrm>
        </p:spPr>
        <p:txBody>
          <a:bodyPr/>
          <a:lstStyle/>
          <a:p>
            <a:r>
              <a:rPr lang="en-US"/>
              <a:t>Click icon to add chart</a:t>
            </a:r>
          </a:p>
        </p:txBody>
      </p:sp>
    </p:spTree>
    <p:extLst>
      <p:ext uri="{BB962C8B-B14F-4D97-AF65-F5344CB8AC3E}">
        <p14:creationId xmlns:p14="http://schemas.microsoft.com/office/powerpoint/2010/main" val="3837956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772651"/>
            <a:ext cx="8229600" cy="4353512"/>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35201B7-6629-7A4C-A2D8-BFB5B3D67F9E}" type="slidenum">
              <a:rPr lang="en-US" smtClean="0"/>
              <a:t>‹#›</a:t>
            </a:fld>
            <a:endParaRPr lang="en-US"/>
          </a:p>
        </p:txBody>
      </p:sp>
      <p:cxnSp>
        <p:nvCxnSpPr>
          <p:cNvPr id="7" name="Straight Connector 6"/>
          <p:cNvCxnSpPr/>
          <p:nvPr userDrawn="1"/>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p:cNvSpPr>
            <a:spLocks noGrp="1"/>
          </p:cNvSpPr>
          <p:nvPr>
            <p:ph type="body" idx="13" hasCustomPrompt="1"/>
          </p:nvPr>
        </p:nvSpPr>
        <p:spPr>
          <a:xfrm>
            <a:off x="457200" y="1076386"/>
            <a:ext cx="8221494" cy="483274"/>
          </a:xfrm>
        </p:spPr>
        <p:txBody>
          <a:bodyPr anchor="b">
            <a:normAutofit/>
          </a:bodyPr>
          <a:lstStyle>
            <a:lvl1pPr marL="0" indent="0" algn="ctr">
              <a:buNone/>
              <a:defRPr sz="1800" b="0" baseline="0">
                <a:solidFill>
                  <a:srgbClr val="1A89D3"/>
                </a:solidFill>
                <a:latin typeface="Constantia"/>
                <a:cs typeface="Constant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 title styles</a:t>
            </a:r>
          </a:p>
        </p:txBody>
      </p:sp>
      <p:pic>
        <p:nvPicPr>
          <p:cNvPr id="9" name="Picture 8"/>
          <p:cNvPicPr>
            <a:picLocks noChangeAspect="1"/>
          </p:cNvPicPr>
          <p:nvPr userDrawn="1"/>
        </p:nvPicPr>
        <p:blipFill>
          <a:blip r:embed="rId2"/>
          <a:stretch>
            <a:fillRect/>
          </a:stretch>
        </p:blipFill>
        <p:spPr>
          <a:xfrm>
            <a:off x="6941820" y="6212840"/>
            <a:ext cx="1993900" cy="406400"/>
          </a:xfrm>
          <a:prstGeom prst="rect">
            <a:avLst/>
          </a:prstGeom>
        </p:spPr>
      </p:pic>
    </p:spTree>
    <p:extLst>
      <p:ext uri="{BB962C8B-B14F-4D97-AF65-F5344CB8AC3E}">
        <p14:creationId xmlns:p14="http://schemas.microsoft.com/office/powerpoint/2010/main" val="27128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5201B7-6629-7A4C-A2D8-BFB5B3D67F9E}" type="slidenum">
              <a:rPr lang="en-US" smtClean="0"/>
              <a:t>‹#›</a:t>
            </a:fld>
            <a:endParaRPr lang="en-US"/>
          </a:p>
        </p:txBody>
      </p:sp>
      <p:pic>
        <p:nvPicPr>
          <p:cNvPr id="5" name="Picture 4"/>
          <p:cNvPicPr>
            <a:picLocks noChangeAspect="1"/>
          </p:cNvPicPr>
          <p:nvPr userDrawn="1"/>
        </p:nvPicPr>
        <p:blipFill>
          <a:blip r:embed="rId2"/>
          <a:stretch>
            <a:fillRect/>
          </a:stretch>
        </p:blipFill>
        <p:spPr>
          <a:xfrm>
            <a:off x="6941820" y="6212840"/>
            <a:ext cx="1993900" cy="406400"/>
          </a:xfrm>
          <a:prstGeom prst="rect">
            <a:avLst/>
          </a:prstGeom>
        </p:spPr>
      </p:pic>
      <p:sp>
        <p:nvSpPr>
          <p:cNvPr id="7" name="Text Placeholder 11"/>
          <p:cNvSpPr>
            <a:spLocks noGrp="1"/>
          </p:cNvSpPr>
          <p:nvPr>
            <p:ph type="body" sz="quarter" idx="14" hasCustomPrompt="1"/>
          </p:nvPr>
        </p:nvSpPr>
        <p:spPr>
          <a:xfrm>
            <a:off x="0" y="2313642"/>
            <a:ext cx="9144000" cy="247914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none"/>
        </p:style>
        <p:txBody>
          <a:bodyPr wrap="square" lIns="548640" tIns="182880" rIns="548640" bIns="182880">
            <a:spAutoFit/>
          </a:bodyPr>
          <a:lstStyle>
            <a:lvl1pPr marL="0" indent="0" algn="l">
              <a:lnSpc>
                <a:spcPct val="150000"/>
              </a:lnSpc>
              <a:buNone/>
              <a:defRPr sz="2400" baseline="0">
                <a:solidFill>
                  <a:srgbClr val="FFFFFF"/>
                </a:solidFill>
              </a:defRPr>
            </a:lvl1pPr>
          </a:lstStyle>
          <a:p>
            <a:pPr marL="0" indent="0">
              <a:lnSpc>
                <a:spcPct val="150000"/>
              </a:lnSpc>
              <a:buNone/>
            </a:pPr>
            <a:r>
              <a:rPr lang="en-US" sz="1800" dirty="0">
                <a:solidFill>
                  <a:schemeClr val="bg1"/>
                </a:solidFill>
                <a:latin typeface="Franklin Gothic Book"/>
                <a:cs typeface="Franklin Gothic Book"/>
              </a:rPr>
              <a:t>“</a:t>
            </a:r>
            <a:r>
              <a:rPr lang="en-US" sz="1800" dirty="0" err="1">
                <a:solidFill>
                  <a:schemeClr val="bg1"/>
                </a:solidFill>
                <a:latin typeface="Franklin Gothic Book"/>
                <a:cs typeface="Franklin Gothic Book"/>
              </a:rPr>
              <a:t>Dolore</a:t>
            </a:r>
            <a:r>
              <a:rPr lang="en-US" sz="1800" dirty="0">
                <a:solidFill>
                  <a:schemeClr val="bg1"/>
                </a:solidFill>
                <a:latin typeface="Franklin Gothic Book"/>
                <a:cs typeface="Franklin Gothic Book"/>
              </a:rPr>
              <a:t> del </a:t>
            </a:r>
            <a:r>
              <a:rPr lang="en-US" sz="1800" dirty="0" err="1">
                <a:solidFill>
                  <a:schemeClr val="bg1"/>
                </a:solidFill>
                <a:latin typeface="Franklin Gothic Book"/>
                <a:cs typeface="Franklin Gothic Book"/>
              </a:rPr>
              <a:t>magnist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ionsedit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faccumet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vit</a:t>
            </a:r>
            <a:r>
              <a:rPr lang="en-US" sz="1800" dirty="0">
                <a:solidFill>
                  <a:schemeClr val="bg1"/>
                </a:solidFill>
                <a:latin typeface="Franklin Gothic Book"/>
                <a:cs typeface="Franklin Gothic Book"/>
              </a:rPr>
              <a:t> a </a:t>
            </a:r>
            <a:r>
              <a:rPr lang="en-US" sz="1800" dirty="0" err="1">
                <a:solidFill>
                  <a:schemeClr val="bg1"/>
                </a:solidFill>
                <a:latin typeface="Franklin Gothic Book"/>
                <a:cs typeface="Franklin Gothic Book"/>
              </a:rPr>
              <a:t>dempore</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preperchit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soluptur</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rectem</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imolecatquas</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modis</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voluptatio</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vidissequi</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acia</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quunt</a:t>
            </a:r>
            <a:r>
              <a:rPr lang="en-US" sz="1800" dirty="0">
                <a:solidFill>
                  <a:schemeClr val="bg1"/>
                </a:solidFill>
                <a:latin typeface="Franklin Gothic Book"/>
                <a:cs typeface="Franklin Gothic Book"/>
              </a:rPr>
              <a:t> ex ex </a:t>
            </a:r>
            <a:r>
              <a:rPr lang="en-US" sz="1800" dirty="0" err="1">
                <a:solidFill>
                  <a:schemeClr val="bg1"/>
                </a:solidFill>
                <a:latin typeface="Franklin Gothic Book"/>
                <a:cs typeface="Franklin Gothic Book"/>
              </a:rPr>
              <a:t>est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eum</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fugia</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sam</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sunt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officii</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scipsam</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quaecto</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comnis</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audant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estiusdant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moluptatem</a:t>
            </a:r>
            <a:r>
              <a:rPr lang="en-US" sz="1800" dirty="0">
                <a:solidFill>
                  <a:schemeClr val="bg1"/>
                </a:solidFill>
                <a:latin typeface="Franklin Gothic Book"/>
                <a:cs typeface="Franklin Gothic Book"/>
              </a:rPr>
              <a:t> quo </a:t>
            </a:r>
            <a:r>
              <a:rPr lang="en-US" sz="1800" dirty="0" err="1">
                <a:solidFill>
                  <a:schemeClr val="bg1"/>
                </a:solidFill>
                <a:latin typeface="Franklin Gothic Book"/>
                <a:cs typeface="Franklin Gothic Book"/>
              </a:rPr>
              <a:t>te</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poritin</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ciaeribus</a:t>
            </a:r>
            <a:r>
              <a:rPr lang="en-US" sz="1800" dirty="0">
                <a:solidFill>
                  <a:schemeClr val="bg1"/>
                </a:solidFill>
                <a:latin typeface="Franklin Gothic Book"/>
                <a:cs typeface="Franklin Gothic Book"/>
              </a:rPr>
              <a:t>.”</a:t>
            </a:r>
          </a:p>
          <a:p>
            <a:pPr marL="0" indent="0" algn="r">
              <a:lnSpc>
                <a:spcPct val="150000"/>
              </a:lnSpc>
              <a:buNone/>
            </a:pPr>
            <a:r>
              <a:rPr lang="en-US" sz="1800" i="1" dirty="0">
                <a:solidFill>
                  <a:schemeClr val="bg1"/>
                </a:solidFill>
                <a:latin typeface="Franklin Gothic Book"/>
                <a:cs typeface="Franklin Gothic Book"/>
              </a:rPr>
              <a:t>— John Calvin</a:t>
            </a:r>
          </a:p>
        </p:txBody>
      </p:sp>
    </p:spTree>
    <p:extLst>
      <p:ext uri="{BB962C8B-B14F-4D97-AF65-F5344CB8AC3E}">
        <p14:creationId xmlns:p14="http://schemas.microsoft.com/office/powerpoint/2010/main" val="1907760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185725" y="2594554"/>
            <a:ext cx="4779242" cy="974114"/>
          </a:xfrm>
          <a:prstGeom prst="rect">
            <a:avLst/>
          </a:prstGeom>
        </p:spPr>
      </p:pic>
      <p:sp>
        <p:nvSpPr>
          <p:cNvPr id="8" name="TextBox 7"/>
          <p:cNvSpPr txBox="1"/>
          <p:nvPr userDrawn="1"/>
        </p:nvSpPr>
        <p:spPr>
          <a:xfrm>
            <a:off x="962387" y="6076261"/>
            <a:ext cx="6147837" cy="276999"/>
          </a:xfrm>
          <a:prstGeom prst="rect">
            <a:avLst/>
          </a:prstGeom>
          <a:noFill/>
        </p:spPr>
        <p:txBody>
          <a:bodyPr wrap="none" rtlCol="0">
            <a:spAutoFit/>
          </a:bodyPr>
          <a:lstStyle/>
          <a:p>
            <a:pPr algn="ctr"/>
            <a:r>
              <a:rPr lang="en-US" sz="1200" dirty="0">
                <a:solidFill>
                  <a:schemeClr val="tx2"/>
                </a:solidFill>
                <a:latin typeface="Franklin Gothic Book"/>
                <a:cs typeface="Franklin Gothic Book"/>
              </a:rPr>
              <a:t>200 E 12th Street    Jeffersonville, IN 47130     800-858-6127     </a:t>
            </a:r>
            <a:r>
              <a:rPr lang="en-US" sz="1200" b="1" dirty="0" err="1">
                <a:solidFill>
                  <a:schemeClr val="tx2"/>
                </a:solidFill>
                <a:latin typeface="Franklin Gothic Book"/>
                <a:cs typeface="Franklin Gothic Book"/>
              </a:rPr>
              <a:t>presbyterianfoundation.org</a:t>
            </a:r>
            <a:endParaRPr lang="en-US" sz="1200" b="1" dirty="0">
              <a:solidFill>
                <a:schemeClr val="tx2"/>
              </a:solidFill>
              <a:latin typeface="Franklin Gothic Book"/>
              <a:cs typeface="Franklin Gothic Book"/>
            </a:endParaRPr>
          </a:p>
        </p:txBody>
      </p:sp>
      <p:pic>
        <p:nvPicPr>
          <p:cNvPr id="9" name="Picture 8"/>
          <p:cNvPicPr>
            <a:picLocks noChangeAspect="1"/>
          </p:cNvPicPr>
          <p:nvPr userDrawn="1"/>
        </p:nvPicPr>
        <p:blipFill>
          <a:blip r:embed="rId3"/>
          <a:stretch>
            <a:fillRect/>
          </a:stretch>
        </p:blipFill>
        <p:spPr>
          <a:xfrm>
            <a:off x="7556696" y="5943146"/>
            <a:ext cx="635000" cy="635000"/>
          </a:xfrm>
          <a:prstGeom prst="rect">
            <a:avLst/>
          </a:prstGeom>
        </p:spPr>
      </p:pic>
    </p:spTree>
    <p:extLst>
      <p:ext uri="{BB962C8B-B14F-4D97-AF65-F5344CB8AC3E}">
        <p14:creationId xmlns:p14="http://schemas.microsoft.com/office/powerpoint/2010/main" val="368102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5201B7-6629-7A4C-A2D8-BFB5B3D67F9E}" type="slidenum">
              <a:rPr lang="en-US" smtClean="0"/>
              <a:t>‹#›</a:t>
            </a:fld>
            <a:endParaRPr lang="en-US"/>
          </a:p>
        </p:txBody>
      </p:sp>
      <p:pic>
        <p:nvPicPr>
          <p:cNvPr id="5" name="Picture 4"/>
          <p:cNvPicPr>
            <a:picLocks noChangeAspect="1"/>
          </p:cNvPicPr>
          <p:nvPr userDrawn="1"/>
        </p:nvPicPr>
        <p:blipFill>
          <a:blip r:embed="rId2"/>
          <a:stretch>
            <a:fillRect/>
          </a:stretch>
        </p:blipFill>
        <p:spPr>
          <a:xfrm>
            <a:off x="6941820" y="6212840"/>
            <a:ext cx="1993900" cy="406400"/>
          </a:xfrm>
          <a:prstGeom prst="rect">
            <a:avLst/>
          </a:prstGeom>
        </p:spPr>
      </p:pic>
      <p:sp>
        <p:nvSpPr>
          <p:cNvPr id="3" name="Text Placeholder 2"/>
          <p:cNvSpPr>
            <a:spLocks noGrp="1"/>
          </p:cNvSpPr>
          <p:nvPr>
            <p:ph type="body" sz="quarter" idx="13" hasCustomPrompt="1"/>
          </p:nvPr>
        </p:nvSpPr>
        <p:spPr>
          <a:xfrm>
            <a:off x="0" y="2101850"/>
            <a:ext cx="9144000" cy="2155825"/>
          </a:xfrm>
          <a:solidFill>
            <a:schemeClr val="accent1"/>
          </a:solidFill>
        </p:spPr>
        <p:txBody>
          <a:bodyPr anchor="ctr">
            <a:normAutofit/>
          </a:bodyPr>
          <a:lstStyle>
            <a:lvl1pPr marL="0" indent="0" algn="ctr">
              <a:buNone/>
              <a:defRPr sz="2400" b="1">
                <a:solidFill>
                  <a:schemeClr val="bg1"/>
                </a:solidFill>
                <a:latin typeface="Constantia"/>
                <a:cs typeface="Constantia"/>
              </a:defRPr>
            </a:lvl1pPr>
          </a:lstStyle>
          <a:p>
            <a:pPr lvl="0"/>
            <a:r>
              <a:rPr lang="en-US" dirty="0"/>
              <a:t>Transition Slide Title Here</a:t>
            </a:r>
          </a:p>
        </p:txBody>
      </p:sp>
    </p:spTree>
    <p:extLst>
      <p:ext uri="{BB962C8B-B14F-4D97-AF65-F5344CB8AC3E}">
        <p14:creationId xmlns:p14="http://schemas.microsoft.com/office/powerpoint/2010/main" val="122405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6941820" y="6212840"/>
            <a:ext cx="1993900" cy="406400"/>
          </a:xfrm>
          <a:prstGeom prst="rect">
            <a:avLst/>
          </a:prstGeom>
        </p:spPr>
      </p:pic>
    </p:spTree>
    <p:extLst>
      <p:ext uri="{BB962C8B-B14F-4D97-AF65-F5344CB8AC3E}">
        <p14:creationId xmlns:p14="http://schemas.microsoft.com/office/powerpoint/2010/main" val="2378038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5917679" cy="2550877"/>
          </a:xfrm>
        </p:spPr>
        <p:txBody>
          <a:bodyPr anchor="b"/>
          <a:lstStyle>
            <a:lvl1pPr>
              <a:defRPr sz="4800"/>
            </a:lvl1pPr>
          </a:lstStyle>
          <a:p>
            <a:r>
              <a:rPr lang="en-US" dirty="0"/>
              <a:t>Click to edit Master title style</a:t>
            </a:r>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B61BEF0D-F0BB-DE4B-95CE-6DB70DBA9567}" type="datetimeFigureOut">
              <a:rPr lang="en-US" smtClean="0"/>
              <a:pPr/>
              <a:t>10/28/2021</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dirty="0"/>
          </a:p>
        </p:txBody>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smtClean="0"/>
              <a:pPr/>
              <a:t>‹#›</a:t>
            </a:fld>
            <a:endParaRPr lang="en-US" dirty="0"/>
          </a:p>
        </p:txBody>
      </p:sp>
      <p:pic>
        <p:nvPicPr>
          <p:cNvPr id="17" name="Picture 16">
            <a:extLst>
              <a:ext uri="{FF2B5EF4-FFF2-40B4-BE49-F238E27FC236}">
                <a16:creationId xmlns:a16="http://schemas.microsoft.com/office/drawing/2014/main" id="{5B22AEBB-AB1F-434E-9E2C-DE1818225964}"/>
              </a:ext>
            </a:extLst>
          </p:cNvPr>
          <p:cNvPicPr>
            <a:picLocks noChangeAspect="1"/>
          </p:cNvPicPr>
          <p:nvPr userDrawn="1"/>
        </p:nvPicPr>
        <p:blipFill>
          <a:blip r:embed="rId2"/>
          <a:stretch>
            <a:fillRect/>
          </a:stretch>
        </p:blipFill>
        <p:spPr>
          <a:xfrm>
            <a:off x="3568072" y="374380"/>
            <a:ext cx="1993900" cy="406400"/>
          </a:xfrm>
          <a:prstGeom prst="rect">
            <a:avLst/>
          </a:prstGeom>
        </p:spPr>
      </p:pic>
      <p:sp>
        <p:nvSpPr>
          <p:cNvPr id="18" name="Rectangle 17">
            <a:extLst>
              <a:ext uri="{FF2B5EF4-FFF2-40B4-BE49-F238E27FC236}">
                <a16:creationId xmlns:a16="http://schemas.microsoft.com/office/drawing/2014/main" id="{C484DDC1-4E22-409E-8EEE-5023B83B5894}"/>
              </a:ext>
            </a:extLst>
          </p:cNvPr>
          <p:cNvSpPr/>
          <p:nvPr userDrawn="1"/>
        </p:nvSpPr>
        <p:spPr>
          <a:xfrm>
            <a:off x="0" y="1013911"/>
            <a:ext cx="9144000" cy="217989"/>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5069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smtClean="0"/>
              <a:pPr/>
              <a:t>‹#›</a:t>
            </a:fld>
            <a:endParaRPr lang="en-US" dirty="0"/>
          </a:p>
        </p:txBody>
      </p:sp>
      <p:pic>
        <p:nvPicPr>
          <p:cNvPr id="9" name="Picture 8">
            <a:extLst>
              <a:ext uri="{FF2B5EF4-FFF2-40B4-BE49-F238E27FC236}">
                <a16:creationId xmlns:a16="http://schemas.microsoft.com/office/drawing/2014/main" id="{C6AD002C-B099-4FF7-8CC3-E5C7DC58FA92}"/>
              </a:ext>
            </a:extLst>
          </p:cNvPr>
          <p:cNvPicPr>
            <a:picLocks noChangeAspect="1"/>
          </p:cNvPicPr>
          <p:nvPr userDrawn="1"/>
        </p:nvPicPr>
        <p:blipFill>
          <a:blip r:embed="rId2"/>
          <a:stretch>
            <a:fillRect/>
          </a:stretch>
        </p:blipFill>
        <p:spPr>
          <a:xfrm>
            <a:off x="6941820" y="6212840"/>
            <a:ext cx="1993900" cy="406400"/>
          </a:xfrm>
          <a:prstGeom prst="rect">
            <a:avLst/>
          </a:prstGeom>
        </p:spPr>
      </p:pic>
    </p:spTree>
    <p:extLst>
      <p:ext uri="{BB962C8B-B14F-4D97-AF65-F5344CB8AC3E}">
        <p14:creationId xmlns:p14="http://schemas.microsoft.com/office/powerpoint/2010/main" val="1035230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1231900"/>
            <a:ext cx="9144000" cy="4381500"/>
          </a:xfrm>
        </p:spPr>
        <p:txBody>
          <a:bodyPr/>
          <a:lstStyle/>
          <a:p>
            <a:r>
              <a:rPr lang="en-US"/>
              <a:t>Click icon to add picture</a:t>
            </a:r>
            <a:endParaRPr lang="en-US" dirty="0"/>
          </a:p>
        </p:txBody>
      </p:sp>
      <p:sp>
        <p:nvSpPr>
          <p:cNvPr id="2" name="Title 1"/>
          <p:cNvSpPr>
            <a:spLocks noGrp="1"/>
          </p:cNvSpPr>
          <p:nvPr>
            <p:ph type="ctrTitle" hasCustomPrompt="1"/>
          </p:nvPr>
        </p:nvSpPr>
        <p:spPr>
          <a:xfrm>
            <a:off x="685800" y="4190917"/>
            <a:ext cx="7772400" cy="1092365"/>
          </a:xfrm>
        </p:spPr>
        <p:txBody>
          <a:bodyPr/>
          <a:lstStyle>
            <a:lvl1pPr>
              <a:defRPr>
                <a:solidFill>
                  <a:schemeClr val="bg1"/>
                </a:solidFill>
              </a:defRPr>
            </a:lvl1pPr>
          </a:lstStyle>
          <a:p>
            <a:r>
              <a:rPr lang="en-US" dirty="0"/>
              <a:t>edit Master title style</a:t>
            </a:r>
          </a:p>
        </p:txBody>
      </p:sp>
      <p:sp>
        <p:nvSpPr>
          <p:cNvPr id="3" name="Subtitle 2"/>
          <p:cNvSpPr>
            <a:spLocks noGrp="1"/>
          </p:cNvSpPr>
          <p:nvPr>
            <p:ph type="subTitle" idx="1"/>
          </p:nvPr>
        </p:nvSpPr>
        <p:spPr>
          <a:xfrm>
            <a:off x="1371600" y="5835234"/>
            <a:ext cx="6400800" cy="541019"/>
          </a:xfrm>
        </p:spPr>
        <p:txBody>
          <a:bodyPr anchor="ctr">
            <a:normAutofit/>
          </a:bodyPr>
          <a:lstStyle>
            <a:lvl1pPr marL="0" indent="0" algn="ctr">
              <a:buNone/>
              <a:defRPr sz="1800">
                <a:solidFill>
                  <a:srgbClr val="1A89D3"/>
                </a:solidFill>
                <a:latin typeface="Constantia"/>
                <a:cs typeface="Constant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stretch>
            <a:fillRect/>
          </a:stretch>
        </p:blipFill>
        <p:spPr>
          <a:xfrm>
            <a:off x="3568072" y="374380"/>
            <a:ext cx="1993900" cy="406400"/>
          </a:xfrm>
          <a:prstGeom prst="rect">
            <a:avLst/>
          </a:prstGeom>
        </p:spPr>
      </p:pic>
      <p:sp>
        <p:nvSpPr>
          <p:cNvPr id="8" name="Rectangle 7"/>
          <p:cNvSpPr/>
          <p:nvPr userDrawn="1"/>
        </p:nvSpPr>
        <p:spPr>
          <a:xfrm>
            <a:off x="0" y="1013911"/>
            <a:ext cx="9144000" cy="217989"/>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71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772651"/>
            <a:ext cx="8229600" cy="4353512"/>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35201B7-6629-7A4C-A2D8-BFB5B3D67F9E}" type="slidenum">
              <a:rPr lang="en-US" smtClean="0"/>
              <a:t>‹#›</a:t>
            </a:fld>
            <a:endParaRPr lang="en-US"/>
          </a:p>
        </p:txBody>
      </p:sp>
      <p:cxnSp>
        <p:nvCxnSpPr>
          <p:cNvPr id="7" name="Straight Connector 6"/>
          <p:cNvCxnSpPr/>
          <p:nvPr userDrawn="1"/>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941820" y="6212840"/>
            <a:ext cx="1993900" cy="406400"/>
          </a:xfrm>
          <a:prstGeom prst="rect">
            <a:avLst/>
          </a:prstGeom>
        </p:spPr>
      </p:pic>
    </p:spTree>
    <p:extLst>
      <p:ext uri="{BB962C8B-B14F-4D97-AF65-F5344CB8AC3E}">
        <p14:creationId xmlns:p14="http://schemas.microsoft.com/office/powerpoint/2010/main" val="1343115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Quote 1">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5"/>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6060684" cy="4353512"/>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35201B7-6629-7A4C-A2D8-BFB5B3D67F9E}" type="slidenum">
              <a:rPr lang="en-US" smtClean="0"/>
              <a:t>‹#›</a:t>
            </a:fld>
            <a:endParaRPr lang="en-US"/>
          </a:p>
        </p:txBody>
      </p:sp>
      <p:cxnSp>
        <p:nvCxnSpPr>
          <p:cNvPr id="7" name="Straight Connector 6"/>
          <p:cNvCxnSpPr/>
          <p:nvPr userDrawn="1"/>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941820" y="6212840"/>
            <a:ext cx="1993900" cy="406400"/>
          </a:xfrm>
          <a:prstGeom prst="rect">
            <a:avLst/>
          </a:prstGeom>
        </p:spPr>
      </p:pic>
      <p:sp>
        <p:nvSpPr>
          <p:cNvPr id="12" name="Text Placeholder 11"/>
          <p:cNvSpPr>
            <a:spLocks noGrp="1"/>
          </p:cNvSpPr>
          <p:nvPr>
            <p:ph type="body" sz="quarter" idx="14" hasCustomPrompt="1"/>
          </p:nvPr>
        </p:nvSpPr>
        <p:spPr>
          <a:xfrm>
            <a:off x="6843712" y="1772652"/>
            <a:ext cx="1834981" cy="3538871"/>
          </a:xfrm>
          <a:prstGeom prst="roundRect">
            <a:avLst>
              <a:gd name="adj" fmla="val 9058"/>
            </a:avLst>
          </a:prstGeom>
          <a:ln>
            <a:noFill/>
          </a:ln>
        </p:spPr>
        <p:style>
          <a:lnRef idx="2">
            <a:schemeClr val="accent1">
              <a:shade val="50000"/>
            </a:schemeClr>
          </a:lnRef>
          <a:fillRef idx="1">
            <a:schemeClr val="accent1"/>
          </a:fillRef>
          <a:effectRef idx="0">
            <a:schemeClr val="accent1"/>
          </a:effectRef>
          <a:fontRef idx="none"/>
        </p:style>
        <p:txBody>
          <a:bodyPr wrap="square" lIns="182880" tIns="182880" rIns="182880" bIns="182880">
            <a:spAutoFit/>
          </a:bodyPr>
          <a:lstStyle>
            <a:lvl1pPr marL="0" indent="0">
              <a:buNone/>
              <a:defRPr sz="2400">
                <a:solidFill>
                  <a:srgbClr val="FFFFFF"/>
                </a:solidFill>
              </a:defRPr>
            </a:lvl1pPr>
          </a:lstStyle>
          <a:p>
            <a:pPr lvl="0"/>
            <a:r>
              <a:rPr lang="en-US" dirty="0">
                <a:latin typeface="Franklin Gothic Book"/>
                <a:cs typeface="Franklin Gothic Book"/>
              </a:rPr>
              <a:t>Click to edit quote box here. </a:t>
            </a:r>
          </a:p>
          <a:p>
            <a:pPr lvl="0"/>
            <a:endParaRPr lang="en-US" dirty="0">
              <a:latin typeface="Franklin Gothic Book"/>
              <a:cs typeface="Franklin Gothic Book"/>
            </a:endParaRPr>
          </a:p>
          <a:p>
            <a:pPr lvl="0"/>
            <a:r>
              <a:rPr lang="en-US" dirty="0">
                <a:latin typeface="Franklin Gothic Book"/>
                <a:cs typeface="Franklin Gothic Book"/>
              </a:rPr>
              <a:t>“It can be a long or short quote”</a:t>
            </a:r>
          </a:p>
        </p:txBody>
      </p:sp>
    </p:spTree>
    <p:extLst>
      <p:ext uri="{BB962C8B-B14F-4D97-AF65-F5344CB8AC3E}">
        <p14:creationId xmlns:p14="http://schemas.microsoft.com/office/powerpoint/2010/main" val="128168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Quote 2">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8229600" cy="2848589"/>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35201B7-6629-7A4C-A2D8-BFB5B3D67F9E}" type="slidenum">
              <a:rPr lang="en-US" smtClean="0"/>
              <a:t>‹#›</a:t>
            </a:fld>
            <a:endParaRPr lang="en-US"/>
          </a:p>
        </p:txBody>
      </p:sp>
      <p:cxnSp>
        <p:nvCxnSpPr>
          <p:cNvPr id="7" name="Straight Connector 6"/>
          <p:cNvCxnSpPr/>
          <p:nvPr userDrawn="1"/>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941820" y="6212840"/>
            <a:ext cx="1993900" cy="406400"/>
          </a:xfrm>
          <a:prstGeom prst="rect">
            <a:avLst/>
          </a:prstGeom>
        </p:spPr>
      </p:pic>
      <p:sp>
        <p:nvSpPr>
          <p:cNvPr id="12" name="Text Placeholder 11"/>
          <p:cNvSpPr>
            <a:spLocks noGrp="1"/>
          </p:cNvSpPr>
          <p:nvPr>
            <p:ph type="body" sz="quarter" idx="14" hasCustomPrompt="1"/>
          </p:nvPr>
        </p:nvSpPr>
        <p:spPr>
          <a:xfrm>
            <a:off x="0" y="4798739"/>
            <a:ext cx="9144000" cy="1181862"/>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none"/>
        </p:style>
        <p:txBody>
          <a:bodyPr wrap="square" lIns="548640" tIns="182880" rIns="548640" bIns="182880">
            <a:spAutoFit/>
          </a:bodyPr>
          <a:lstStyle>
            <a:lvl1pPr marL="0" indent="0">
              <a:buNone/>
              <a:defRPr sz="2400">
                <a:solidFill>
                  <a:srgbClr val="FFFFFF"/>
                </a:solidFill>
              </a:defRPr>
            </a:lvl1pPr>
          </a:lstStyle>
          <a:p>
            <a:pPr lvl="0"/>
            <a:r>
              <a:rPr lang="en-US" dirty="0">
                <a:latin typeface="Franklin Gothic Book"/>
                <a:cs typeface="Franklin Gothic Book"/>
              </a:rPr>
              <a:t>“Click to edit quote box here.” </a:t>
            </a:r>
          </a:p>
          <a:p>
            <a:pPr lvl="0"/>
            <a:r>
              <a:rPr lang="en-US" dirty="0">
                <a:latin typeface="Franklin Gothic Book"/>
                <a:cs typeface="Franklin Gothic Book"/>
              </a:rPr>
              <a:t>— Name here</a:t>
            </a:r>
          </a:p>
        </p:txBody>
      </p:sp>
    </p:spTree>
    <p:extLst>
      <p:ext uri="{BB962C8B-B14F-4D97-AF65-F5344CB8AC3E}">
        <p14:creationId xmlns:p14="http://schemas.microsoft.com/office/powerpoint/2010/main" val="294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Pic 1">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4340809" cy="4180474"/>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35201B7-6629-7A4C-A2D8-BFB5B3D67F9E}" type="slidenum">
              <a:rPr lang="en-US" smtClean="0"/>
              <a:t>‹#›</a:t>
            </a:fld>
            <a:endParaRPr lang="en-US"/>
          </a:p>
        </p:txBody>
      </p:sp>
      <p:cxnSp>
        <p:nvCxnSpPr>
          <p:cNvPr id="7" name="Straight Connector 6"/>
          <p:cNvCxnSpPr/>
          <p:nvPr userDrawn="1"/>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941820" y="6212840"/>
            <a:ext cx="1993900" cy="406400"/>
          </a:xfrm>
          <a:prstGeom prst="rect">
            <a:avLst/>
          </a:prstGeom>
        </p:spPr>
      </p:pic>
      <p:sp>
        <p:nvSpPr>
          <p:cNvPr id="10" name="Rectangle 9"/>
          <p:cNvSpPr/>
          <p:nvPr userDrawn="1"/>
        </p:nvSpPr>
        <p:spPr>
          <a:xfrm>
            <a:off x="4953738" y="1772651"/>
            <a:ext cx="3403600" cy="133820"/>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icture Placeholder 12"/>
          <p:cNvSpPr>
            <a:spLocks noGrp="1"/>
          </p:cNvSpPr>
          <p:nvPr>
            <p:ph type="pic" sz="quarter" idx="14"/>
          </p:nvPr>
        </p:nvSpPr>
        <p:spPr>
          <a:xfrm>
            <a:off x="4953738" y="1906588"/>
            <a:ext cx="3402862" cy="2820987"/>
          </a:xfrm>
        </p:spPr>
        <p:txBody>
          <a:bodyPr/>
          <a:lstStyle/>
          <a:p>
            <a:r>
              <a:rPr lang="en-US"/>
              <a:t>Click icon to add picture</a:t>
            </a:r>
          </a:p>
        </p:txBody>
      </p:sp>
      <p:sp>
        <p:nvSpPr>
          <p:cNvPr id="15"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a:solidFill>
                  <a:schemeClr val="accent6"/>
                </a:solidFill>
              </a:defRPr>
            </a:lvl1pPr>
          </a:lstStyle>
          <a:p>
            <a:pPr lvl="0"/>
            <a:r>
              <a:rPr lang="en-US" dirty="0"/>
              <a:t>Photo credit here</a:t>
            </a:r>
          </a:p>
        </p:txBody>
      </p:sp>
    </p:spTree>
    <p:extLst>
      <p:ext uri="{BB962C8B-B14F-4D97-AF65-F5344CB8AC3E}">
        <p14:creationId xmlns:p14="http://schemas.microsoft.com/office/powerpoint/2010/main" val="67910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Pic 2">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5"/>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4340809" cy="4180474"/>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35201B7-6629-7A4C-A2D8-BFB5B3D67F9E}" type="slidenum">
              <a:rPr lang="en-US" smtClean="0"/>
              <a:t>‹#›</a:t>
            </a:fld>
            <a:endParaRPr lang="en-US"/>
          </a:p>
        </p:txBody>
      </p:sp>
      <p:cxnSp>
        <p:nvCxnSpPr>
          <p:cNvPr id="7" name="Straight Connector 6"/>
          <p:cNvCxnSpPr/>
          <p:nvPr userDrawn="1"/>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941820" y="6212840"/>
            <a:ext cx="1993900" cy="406400"/>
          </a:xfrm>
          <a:prstGeom prst="rect">
            <a:avLst/>
          </a:prstGeom>
        </p:spPr>
      </p:pic>
      <p:sp>
        <p:nvSpPr>
          <p:cNvPr id="13" name="Picture Placeholder 12"/>
          <p:cNvSpPr>
            <a:spLocks noGrp="1"/>
          </p:cNvSpPr>
          <p:nvPr>
            <p:ph type="pic" sz="quarter" idx="14"/>
          </p:nvPr>
        </p:nvSpPr>
        <p:spPr>
          <a:xfrm>
            <a:off x="4953738" y="1789254"/>
            <a:ext cx="3402862" cy="1420922"/>
          </a:xfrm>
        </p:spPr>
        <p:txBody>
          <a:bodyPr/>
          <a:lstStyle/>
          <a:p>
            <a:r>
              <a:rPr lang="en-US"/>
              <a:t>Click icon to add picture</a:t>
            </a:r>
          </a:p>
        </p:txBody>
      </p:sp>
      <p:sp>
        <p:nvSpPr>
          <p:cNvPr id="15"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a:solidFill>
                  <a:schemeClr val="accent6"/>
                </a:solidFill>
              </a:defRPr>
            </a:lvl1pPr>
          </a:lstStyle>
          <a:p>
            <a:pPr lvl="0"/>
            <a:r>
              <a:rPr lang="en-US" dirty="0"/>
              <a:t>Photo credit here</a:t>
            </a:r>
          </a:p>
        </p:txBody>
      </p:sp>
      <p:sp>
        <p:nvSpPr>
          <p:cNvPr id="11" name="Rectangle 10"/>
          <p:cNvSpPr/>
          <p:nvPr userDrawn="1"/>
        </p:nvSpPr>
        <p:spPr>
          <a:xfrm>
            <a:off x="4953738" y="1686876"/>
            <a:ext cx="3403599" cy="102377"/>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953738" y="3491980"/>
            <a:ext cx="3403599" cy="102377"/>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Picture Placeholder 12"/>
          <p:cNvSpPr>
            <a:spLocks noGrp="1"/>
          </p:cNvSpPr>
          <p:nvPr>
            <p:ph type="pic" sz="quarter" idx="16"/>
          </p:nvPr>
        </p:nvSpPr>
        <p:spPr>
          <a:xfrm>
            <a:off x="4953738" y="3594357"/>
            <a:ext cx="3402862" cy="1420922"/>
          </a:xfrm>
        </p:spPr>
        <p:txBody>
          <a:bodyPr/>
          <a:lstStyle/>
          <a:p>
            <a:r>
              <a:rPr lang="en-US"/>
              <a:t>Click icon to add picture</a:t>
            </a:r>
          </a:p>
        </p:txBody>
      </p:sp>
    </p:spTree>
    <p:extLst>
      <p:ext uri="{BB962C8B-B14F-4D97-AF65-F5344CB8AC3E}">
        <p14:creationId xmlns:p14="http://schemas.microsoft.com/office/powerpoint/2010/main" val="242343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Chart 1">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4340809" cy="4180474"/>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35201B7-6629-7A4C-A2D8-BFB5B3D67F9E}" type="slidenum">
              <a:rPr lang="en-US" smtClean="0"/>
              <a:t>‹#›</a:t>
            </a:fld>
            <a:endParaRPr lang="en-US"/>
          </a:p>
        </p:txBody>
      </p:sp>
      <p:cxnSp>
        <p:nvCxnSpPr>
          <p:cNvPr id="7" name="Straight Connector 6"/>
          <p:cNvCxnSpPr/>
          <p:nvPr userDrawn="1"/>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941820" y="6212840"/>
            <a:ext cx="1993900" cy="406400"/>
          </a:xfrm>
          <a:prstGeom prst="rect">
            <a:avLst/>
          </a:prstGeom>
        </p:spPr>
      </p:pic>
      <p:sp>
        <p:nvSpPr>
          <p:cNvPr id="15"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a:solidFill>
                  <a:schemeClr val="accent6"/>
                </a:solidFill>
              </a:defRPr>
            </a:lvl1pPr>
          </a:lstStyle>
          <a:p>
            <a:pPr lvl="0"/>
            <a:r>
              <a:rPr lang="en-US" dirty="0"/>
              <a:t>Photo credit here</a:t>
            </a:r>
          </a:p>
        </p:txBody>
      </p:sp>
      <p:sp>
        <p:nvSpPr>
          <p:cNvPr id="5" name="Chart Placeholder 4"/>
          <p:cNvSpPr>
            <a:spLocks noGrp="1"/>
          </p:cNvSpPr>
          <p:nvPr>
            <p:ph type="chart" sz="quarter" idx="16"/>
          </p:nvPr>
        </p:nvSpPr>
        <p:spPr>
          <a:xfrm>
            <a:off x="5117469" y="1773238"/>
            <a:ext cx="3403600" cy="3744912"/>
          </a:xfrm>
        </p:spPr>
        <p:txBody>
          <a:bodyPr/>
          <a:lstStyle/>
          <a:p>
            <a:r>
              <a:rPr lang="en-US"/>
              <a:t>Click icon to add chart</a:t>
            </a:r>
            <a:endParaRPr lang="en-US" dirty="0"/>
          </a:p>
        </p:txBody>
      </p:sp>
    </p:spTree>
    <p:extLst>
      <p:ext uri="{BB962C8B-B14F-4D97-AF65-F5344CB8AC3E}">
        <p14:creationId xmlns:p14="http://schemas.microsoft.com/office/powerpoint/2010/main" val="3198924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Chart 2">
    <p:spTree>
      <p:nvGrpSpPr>
        <p:cNvPr id="1" name=""/>
        <p:cNvGrpSpPr/>
        <p:nvPr/>
      </p:nvGrpSpPr>
      <p:grpSpPr>
        <a:xfrm>
          <a:off x="0" y="0"/>
          <a:ext cx="0" cy="0"/>
          <a:chOff x="0" y="0"/>
          <a:chExt cx="0" cy="0"/>
        </a:xfrm>
      </p:grpSpPr>
      <p:sp>
        <p:nvSpPr>
          <p:cNvPr id="5" name="Chart Placeholder 4"/>
          <p:cNvSpPr>
            <a:spLocks noGrp="1"/>
          </p:cNvSpPr>
          <p:nvPr>
            <p:ph type="chart" sz="quarter" idx="16"/>
          </p:nvPr>
        </p:nvSpPr>
        <p:spPr>
          <a:xfrm>
            <a:off x="5117468" y="1559660"/>
            <a:ext cx="3561225" cy="3958490"/>
          </a:xfrm>
          <a:solidFill>
            <a:schemeClr val="bg2"/>
          </a:solidFill>
        </p:spPr>
        <p:txBody>
          <a:bodyPr/>
          <a:lstStyle/>
          <a:p>
            <a:r>
              <a:rPr lang="en-US"/>
              <a:t>Click icon to add chart</a:t>
            </a:r>
            <a:endParaRPr lang="en-US" dirty="0"/>
          </a:p>
        </p:txBody>
      </p:sp>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4340809" cy="4180474"/>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35201B7-6629-7A4C-A2D8-BFB5B3D67F9E}" type="slidenum">
              <a:rPr lang="en-US" smtClean="0"/>
              <a:t>‹#›</a:t>
            </a:fld>
            <a:endParaRPr lang="en-US"/>
          </a:p>
        </p:txBody>
      </p:sp>
      <p:cxnSp>
        <p:nvCxnSpPr>
          <p:cNvPr id="7" name="Straight Connector 6"/>
          <p:cNvCxnSpPr/>
          <p:nvPr userDrawn="1"/>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941820" y="6212840"/>
            <a:ext cx="1993900" cy="406400"/>
          </a:xfrm>
          <a:prstGeom prst="rect">
            <a:avLst/>
          </a:prstGeom>
        </p:spPr>
      </p:pic>
      <p:sp>
        <p:nvSpPr>
          <p:cNvPr id="15"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a:solidFill>
                  <a:schemeClr val="accent6"/>
                </a:solidFill>
              </a:defRPr>
            </a:lvl1pPr>
          </a:lstStyle>
          <a:p>
            <a:pPr lvl="0"/>
            <a:r>
              <a:rPr lang="en-US" dirty="0"/>
              <a:t>Photo credit here</a:t>
            </a:r>
          </a:p>
        </p:txBody>
      </p:sp>
    </p:spTree>
    <p:extLst>
      <p:ext uri="{BB962C8B-B14F-4D97-AF65-F5344CB8AC3E}">
        <p14:creationId xmlns:p14="http://schemas.microsoft.com/office/powerpoint/2010/main" val="4230659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017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57200" y="6356350"/>
            <a:ext cx="1085624" cy="365125"/>
          </a:xfrm>
          <a:prstGeom prst="rect">
            <a:avLst/>
          </a:prstGeom>
        </p:spPr>
        <p:txBody>
          <a:bodyPr vert="horz" lIns="91440" tIns="45720" rIns="91440" bIns="45720" rtlCol="0" anchor="ctr"/>
          <a:lstStyle>
            <a:lvl1pPr algn="l">
              <a:defRPr sz="1000">
                <a:solidFill>
                  <a:schemeClr val="tx2"/>
                </a:solidFill>
                <a:latin typeface="Franklin Gothic Book"/>
                <a:cs typeface="Franklin Gothic Book"/>
              </a:defRPr>
            </a:lvl1pPr>
          </a:lstStyle>
          <a:p>
            <a:fld id="{E35201B7-6629-7A4C-A2D8-BFB5B3D67F9E}" type="slidenum">
              <a:rPr lang="en-US" smtClean="0"/>
              <a:pPr/>
              <a:t>‹#›</a:t>
            </a:fld>
            <a:endParaRPr lang="en-US" dirty="0"/>
          </a:p>
        </p:txBody>
      </p:sp>
      <p:pic>
        <p:nvPicPr>
          <p:cNvPr id="5" name="Picture 4">
            <a:extLst>
              <a:ext uri="{FF2B5EF4-FFF2-40B4-BE49-F238E27FC236}">
                <a16:creationId xmlns:a16="http://schemas.microsoft.com/office/drawing/2014/main" id="{A04B2F20-1993-4522-A3EE-70E1114A42E8}"/>
              </a:ext>
            </a:extLst>
          </p:cNvPr>
          <p:cNvPicPr>
            <a:picLocks noChangeAspect="1"/>
          </p:cNvPicPr>
          <p:nvPr userDrawn="1"/>
        </p:nvPicPr>
        <p:blipFill>
          <a:blip r:embed="rId19"/>
          <a:stretch>
            <a:fillRect/>
          </a:stretch>
        </p:blipFill>
        <p:spPr>
          <a:xfrm>
            <a:off x="6941820" y="6212840"/>
            <a:ext cx="1993900" cy="406400"/>
          </a:xfrm>
          <a:prstGeom prst="rect">
            <a:avLst/>
          </a:prstGeom>
        </p:spPr>
      </p:pic>
    </p:spTree>
    <p:extLst>
      <p:ext uri="{BB962C8B-B14F-4D97-AF65-F5344CB8AC3E}">
        <p14:creationId xmlns:p14="http://schemas.microsoft.com/office/powerpoint/2010/main" val="314536046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8" r:id="rId3"/>
    <p:sldLayoutId id="2147483659" r:id="rId4"/>
    <p:sldLayoutId id="2147483660" r:id="rId5"/>
    <p:sldLayoutId id="2147483661" r:id="rId6"/>
    <p:sldLayoutId id="2147483662" r:id="rId7"/>
    <p:sldLayoutId id="2147483663" r:id="rId8"/>
    <p:sldLayoutId id="2147483664" r:id="rId9"/>
    <p:sldLayoutId id="2147483654" r:id="rId10"/>
    <p:sldLayoutId id="2147483650" r:id="rId11"/>
    <p:sldLayoutId id="2147483655" r:id="rId12"/>
    <p:sldLayoutId id="2147483665" r:id="rId13"/>
    <p:sldLayoutId id="2147483667" r:id="rId14"/>
    <p:sldLayoutId id="2147483666" r:id="rId15"/>
    <p:sldLayoutId id="2147483669" r:id="rId16"/>
    <p:sldLayoutId id="2147483670" r:id="rId17"/>
  </p:sldLayoutIdLst>
  <p:txStyles>
    <p:titleStyle>
      <a:lvl1pPr algn="ctr" defTabSz="457200" rtl="0" eaLnBrk="1" latinLnBrk="0" hangingPunct="1">
        <a:spcBef>
          <a:spcPct val="0"/>
        </a:spcBef>
        <a:buNone/>
        <a:defRPr sz="4000" b="1" kern="1200">
          <a:solidFill>
            <a:schemeClr val="accent1"/>
          </a:solidFill>
          <a:latin typeface="+mj-lt"/>
          <a:ea typeface="+mj-ea"/>
          <a:cs typeface="+mj-cs"/>
        </a:defRPr>
      </a:lvl1pPr>
    </p:titleStyle>
    <p:bodyStyle>
      <a:lvl1pPr marL="2286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hyperlink" Target="http://www.churchfla.com/" TargetMode="External"/><Relationship Id="rId2" Type="http://schemas.openxmlformats.org/officeDocument/2006/relationships/hyperlink" Target="http://www.stewardshipnavigator.com/" TargetMode="Externa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hyperlink" Target="https://www.presbyterianfoundation.org/resources-from-presbyterian-foundation-day-of-learning-2021/" TargetMode="External"/><Relationship Id="rId4" Type="http://schemas.openxmlformats.org/officeDocument/2006/relationships/hyperlink" Target="http://www.stewardshipkaleidoscope.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hyperlink" Target="mailto:Rose.Niles@PresbyterianFoundation.org"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9DF2-F031-4ECD-B151-8EBC5F1AFDD8}"/>
              </a:ext>
            </a:extLst>
          </p:cNvPr>
          <p:cNvSpPr>
            <a:spLocks noGrp="1"/>
          </p:cNvSpPr>
          <p:nvPr>
            <p:ph type="ctrTitle"/>
          </p:nvPr>
        </p:nvSpPr>
        <p:spPr/>
        <p:txBody>
          <a:bodyPr>
            <a:normAutofit fontScale="90000"/>
          </a:bodyPr>
          <a:lstStyle/>
          <a:p>
            <a:r>
              <a:rPr lang="en-US" dirty="0"/>
              <a:t>Narrative Budgets: How To?</a:t>
            </a:r>
            <a:br>
              <a:rPr lang="en-US" dirty="0"/>
            </a:br>
            <a:r>
              <a:rPr lang="en-US" dirty="0"/>
              <a:t>Synod of the Northeast Webinar</a:t>
            </a:r>
          </a:p>
        </p:txBody>
      </p:sp>
      <p:sp>
        <p:nvSpPr>
          <p:cNvPr id="3" name="Subtitle 2">
            <a:extLst>
              <a:ext uri="{FF2B5EF4-FFF2-40B4-BE49-F238E27FC236}">
                <a16:creationId xmlns:a16="http://schemas.microsoft.com/office/drawing/2014/main" id="{D4F47B0A-5D6D-4DF2-8F50-FC5A766A15DC}"/>
              </a:ext>
            </a:extLst>
          </p:cNvPr>
          <p:cNvSpPr>
            <a:spLocks noGrp="1"/>
          </p:cNvSpPr>
          <p:nvPr>
            <p:ph type="subTitle" idx="1"/>
          </p:nvPr>
        </p:nvSpPr>
        <p:spPr/>
        <p:txBody>
          <a:bodyPr>
            <a:normAutofit fontScale="85000" lnSpcReduction="20000"/>
          </a:bodyPr>
          <a:lstStyle/>
          <a:p>
            <a:r>
              <a:rPr lang="en-US" dirty="0"/>
              <a:t>October 28, 2021, at 12:30PM ET</a:t>
            </a:r>
          </a:p>
          <a:p>
            <a:r>
              <a:rPr lang="en-US" dirty="0"/>
              <a:t>Rev. Dr. Rose Eileen Niles, </a:t>
            </a:r>
          </a:p>
          <a:p>
            <a:r>
              <a:rPr lang="en-US" dirty="0"/>
              <a:t>Ministry Relations Officer, Northeast Region </a:t>
            </a:r>
          </a:p>
        </p:txBody>
      </p:sp>
    </p:spTree>
    <p:extLst>
      <p:ext uri="{BB962C8B-B14F-4D97-AF65-F5344CB8AC3E}">
        <p14:creationId xmlns:p14="http://schemas.microsoft.com/office/powerpoint/2010/main" val="73877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40194" y="4392333"/>
            <a:ext cx="3537443" cy="718098"/>
          </a:xfrm>
          <a:prstGeom prst="rect">
            <a:avLst/>
          </a:prstGeom>
          <a:solidFill>
            <a:srgbClr val="55A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Book" panose="020B0503020102020204" pitchFamily="34" charset="0"/>
              </a:rPr>
              <a:t>Line Item</a:t>
            </a:r>
          </a:p>
        </p:txBody>
      </p:sp>
      <p:sp>
        <p:nvSpPr>
          <p:cNvPr id="15" name="Rectangle 14"/>
          <p:cNvSpPr/>
          <p:nvPr/>
        </p:nvSpPr>
        <p:spPr>
          <a:xfrm>
            <a:off x="5161465" y="4391112"/>
            <a:ext cx="3536093" cy="718098"/>
          </a:xfrm>
          <a:prstGeom prst="rect">
            <a:avLst/>
          </a:prstGeom>
          <a:solidFill>
            <a:srgbClr val="55A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Franklin Gothic Book" panose="020B0503020102020204" pitchFamily="34" charset="0"/>
              </a:rPr>
              <a:t>Narrative</a:t>
            </a:r>
          </a:p>
        </p:txBody>
      </p:sp>
      <p:sp>
        <p:nvSpPr>
          <p:cNvPr id="11" name="Rectangle 10"/>
          <p:cNvSpPr/>
          <p:nvPr/>
        </p:nvSpPr>
        <p:spPr>
          <a:xfrm>
            <a:off x="5160116" y="2541324"/>
            <a:ext cx="3537443" cy="1849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IMPACT &amp; STORY</a:t>
            </a:r>
          </a:p>
        </p:txBody>
      </p:sp>
      <p:pic>
        <p:nvPicPr>
          <p:cNvPr id="5122" name="Picture 2" descr="Image result for norman rock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26" y="2444096"/>
            <a:ext cx="3536974" cy="19550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2130" y="2546928"/>
            <a:ext cx="3537443" cy="1849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FACTS &amp; FIGURES</a:t>
            </a:r>
          </a:p>
        </p:txBody>
      </p:sp>
      <p:sp>
        <p:nvSpPr>
          <p:cNvPr id="10" name="Rectangle 9"/>
          <p:cNvSpPr/>
          <p:nvPr/>
        </p:nvSpPr>
        <p:spPr>
          <a:xfrm>
            <a:off x="429904" y="2515253"/>
            <a:ext cx="3537443" cy="1849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Franklin Gothic Book" panose="020B0503020102020204" pitchFamily="34" charset="0"/>
              </a:rPr>
              <a:t>7 People </a:t>
            </a:r>
          </a:p>
          <a:p>
            <a:pPr algn="ctr"/>
            <a:r>
              <a:rPr lang="en-US" sz="2400" dirty="0">
                <a:latin typeface="Franklin Gothic Book" panose="020B0503020102020204" pitchFamily="34" charset="0"/>
              </a:rPr>
              <a:t>+</a:t>
            </a:r>
          </a:p>
          <a:p>
            <a:pPr algn="ctr"/>
            <a:r>
              <a:rPr lang="en-US" sz="2400" dirty="0">
                <a:latin typeface="Franklin Gothic Book" panose="020B0503020102020204" pitchFamily="34" charset="0"/>
              </a:rPr>
              <a:t>1 Dog</a:t>
            </a:r>
          </a:p>
          <a:p>
            <a:pPr algn="ctr"/>
            <a:r>
              <a:rPr lang="en-US" sz="2400" dirty="0">
                <a:latin typeface="Franklin Gothic Book" panose="020B0503020102020204" pitchFamily="34" charset="0"/>
              </a:rPr>
              <a:t>+</a:t>
            </a:r>
          </a:p>
          <a:p>
            <a:pPr algn="ctr"/>
            <a:r>
              <a:rPr lang="en-US" sz="2400" dirty="0">
                <a:latin typeface="Franklin Gothic Book" panose="020B0503020102020204" pitchFamily="34" charset="0"/>
              </a:rPr>
              <a:t>1 Car</a:t>
            </a:r>
          </a:p>
        </p:txBody>
      </p:sp>
      <p:sp>
        <p:nvSpPr>
          <p:cNvPr id="12" name="Title 11">
            <a:extLst>
              <a:ext uri="{FF2B5EF4-FFF2-40B4-BE49-F238E27FC236}">
                <a16:creationId xmlns:a16="http://schemas.microsoft.com/office/drawing/2014/main" id="{38A73F4F-B996-4AC4-811D-B6CDEA976A85}"/>
              </a:ext>
            </a:extLst>
          </p:cNvPr>
          <p:cNvSpPr>
            <a:spLocks noGrp="1"/>
          </p:cNvSpPr>
          <p:nvPr>
            <p:ph type="title"/>
          </p:nvPr>
        </p:nvSpPr>
        <p:spPr/>
        <p:txBody>
          <a:bodyPr/>
          <a:lstStyle/>
          <a:p>
            <a:r>
              <a:rPr lang="en-US" dirty="0"/>
              <a:t>Budget</a:t>
            </a:r>
          </a:p>
        </p:txBody>
      </p:sp>
      <p:sp>
        <p:nvSpPr>
          <p:cNvPr id="17" name="TextBox 16">
            <a:extLst>
              <a:ext uri="{FF2B5EF4-FFF2-40B4-BE49-F238E27FC236}">
                <a16:creationId xmlns:a16="http://schemas.microsoft.com/office/drawing/2014/main" id="{6CC25187-55B6-4FDD-8DCF-76EB82DBA391}"/>
              </a:ext>
            </a:extLst>
          </p:cNvPr>
          <p:cNvSpPr txBox="1"/>
          <p:nvPr/>
        </p:nvSpPr>
        <p:spPr>
          <a:xfrm>
            <a:off x="4067033" y="4490113"/>
            <a:ext cx="948519" cy="584775"/>
          </a:xfrm>
          <a:prstGeom prst="rect">
            <a:avLst/>
          </a:prstGeom>
          <a:noFill/>
        </p:spPr>
        <p:txBody>
          <a:bodyPr wrap="square" rtlCol="0">
            <a:spAutoFit/>
          </a:bodyPr>
          <a:lstStyle/>
          <a:p>
            <a:pPr algn="ctr"/>
            <a:r>
              <a:rPr lang="en-US" sz="3200" dirty="0">
                <a:solidFill>
                  <a:srgbClr val="55A51C"/>
                </a:solidFill>
                <a:latin typeface="Franklin Gothic Book" panose="020B0503020102020204" pitchFamily="34" charset="0"/>
              </a:rPr>
              <a:t>or</a:t>
            </a:r>
          </a:p>
        </p:txBody>
      </p:sp>
    </p:spTree>
    <p:extLst>
      <p:ext uri="{BB962C8B-B14F-4D97-AF65-F5344CB8AC3E}">
        <p14:creationId xmlns:p14="http://schemas.microsoft.com/office/powerpoint/2010/main" val="5809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500" fill="hold"/>
                                        <p:tgtEl>
                                          <p:spTgt spid="5122"/>
                                        </p:tgtEl>
                                        <p:attrNameLst>
                                          <p:attrName>ppt_w</p:attrName>
                                        </p:attrNameLst>
                                      </p:cBhvr>
                                      <p:tavLst>
                                        <p:tav tm="0">
                                          <p:val>
                                            <p:fltVal val="0"/>
                                          </p:val>
                                        </p:tav>
                                        <p:tav tm="100000">
                                          <p:val>
                                            <p:strVal val="#ppt_w"/>
                                          </p:val>
                                        </p:tav>
                                      </p:tavLst>
                                    </p:anim>
                                    <p:anim calcmode="lin" valueType="num">
                                      <p:cBhvr>
                                        <p:cTn id="26" dur="500" fill="hold"/>
                                        <p:tgtEl>
                                          <p:spTgt spid="5122"/>
                                        </p:tgtEl>
                                        <p:attrNameLst>
                                          <p:attrName>ppt_h</p:attrName>
                                        </p:attrNameLst>
                                      </p:cBhvr>
                                      <p:tavLst>
                                        <p:tav tm="0">
                                          <p:val>
                                            <p:fltVal val="0"/>
                                          </p:val>
                                        </p:tav>
                                        <p:tav tm="100000">
                                          <p:val>
                                            <p:strVal val="#ppt_h"/>
                                          </p:val>
                                        </p:tav>
                                      </p:tavLst>
                                    </p:anim>
                                    <p:animEffect transition="in" filter="fade">
                                      <p:cBhvr>
                                        <p:cTn id="2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3">
            <a:extLst>
              <a:ext uri="{FF2B5EF4-FFF2-40B4-BE49-F238E27FC236}">
                <a16:creationId xmlns:a16="http://schemas.microsoft.com/office/drawing/2014/main" id="{F8A5E302-84DE-4B0B-8766-2A4979D8A6F0}"/>
              </a:ext>
            </a:extLst>
          </p:cNvPr>
          <p:cNvSpPr>
            <a:spLocks noGrp="1"/>
          </p:cNvSpPr>
          <p:nvPr>
            <p:ph type="title"/>
          </p:nvPr>
        </p:nvSpPr>
        <p:spPr>
          <a:xfrm>
            <a:off x="457200" y="457366"/>
            <a:ext cx="8229600" cy="801748"/>
          </a:xfrm>
        </p:spPr>
        <p:txBody>
          <a:bodyPr anchor="ctr">
            <a:normAutofit/>
          </a:bodyPr>
          <a:lstStyle/>
          <a:p>
            <a:pPr>
              <a:lnSpc>
                <a:spcPct val="90000"/>
              </a:lnSpc>
            </a:pPr>
            <a:r>
              <a:rPr lang="en-US" sz="2500" dirty="0"/>
              <a:t>Road Trip! Norman Rockwell, The Saturday Evening Post (No Copyright Infringement Intended)</a:t>
            </a:r>
          </a:p>
        </p:txBody>
      </p:sp>
      <p:pic>
        <p:nvPicPr>
          <p:cNvPr id="2" name="Picture 2" descr="Image result for norman rockwell">
            <a:extLst>
              <a:ext uri="{FF2B5EF4-FFF2-40B4-BE49-F238E27FC236}">
                <a16:creationId xmlns:a16="http://schemas.microsoft.com/office/drawing/2014/main" id="{C89EB2A0-15AA-407C-B4D7-28986CB7D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29" b="-1"/>
          <a:stretch/>
        </p:blipFill>
        <p:spPr bwMode="auto">
          <a:xfrm>
            <a:off x="457200" y="1772651"/>
            <a:ext cx="8229600" cy="435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75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person, person&#10;&#10;Description automatically generated">
            <a:extLst>
              <a:ext uri="{FF2B5EF4-FFF2-40B4-BE49-F238E27FC236}">
                <a16:creationId xmlns:a16="http://schemas.microsoft.com/office/drawing/2014/main" id="{FD14BD1D-C769-48F6-B095-699076E28D01}"/>
              </a:ext>
            </a:extLst>
          </p:cNvPr>
          <p:cNvPicPr>
            <a:picLocks noGrp="1" noChangeAspect="1"/>
          </p:cNvPicPr>
          <p:nvPr>
            <p:ph sz="half" idx="1"/>
          </p:nvPr>
        </p:nvPicPr>
        <p:blipFill rotWithShape="1">
          <a:blip r:embed="rId2"/>
          <a:srcRect r="665" b="-2"/>
          <a:stretch/>
        </p:blipFill>
        <p:spPr>
          <a:xfrm>
            <a:off x="20" y="10"/>
            <a:ext cx="9143980" cy="6857990"/>
          </a:xfrm>
          <a:noFill/>
        </p:spPr>
      </p:pic>
    </p:spTree>
    <p:extLst>
      <p:ext uri="{BB962C8B-B14F-4D97-AF65-F5344CB8AC3E}">
        <p14:creationId xmlns:p14="http://schemas.microsoft.com/office/powerpoint/2010/main" val="2182795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0FFF47BD-FC42-4085-958E-F4AD346C6330}"/>
              </a:ext>
            </a:extLst>
          </p:cNvPr>
          <p:cNvPicPr>
            <a:picLocks noGrp="1" noChangeAspect="1"/>
          </p:cNvPicPr>
          <p:nvPr>
            <p:ph sz="half" idx="1"/>
          </p:nvPr>
        </p:nvPicPr>
        <p:blipFill rotWithShape="1">
          <a:blip r:embed="rId2"/>
          <a:srcRect l="3667"/>
          <a:stretch/>
        </p:blipFill>
        <p:spPr>
          <a:xfrm>
            <a:off x="20" y="10"/>
            <a:ext cx="9143980" cy="6857990"/>
          </a:xfrm>
          <a:noFill/>
        </p:spPr>
      </p:pic>
    </p:spTree>
    <p:extLst>
      <p:ext uri="{BB962C8B-B14F-4D97-AF65-F5344CB8AC3E}">
        <p14:creationId xmlns:p14="http://schemas.microsoft.com/office/powerpoint/2010/main" val="3083717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F2CC8F5C-60D5-487A-A05C-4855E6F3ADC2}"/>
              </a:ext>
            </a:extLst>
          </p:cNvPr>
          <p:cNvPicPr>
            <a:picLocks noGrp="1" noChangeAspect="1"/>
          </p:cNvPicPr>
          <p:nvPr>
            <p:ph sz="half" idx="1"/>
          </p:nvPr>
        </p:nvPicPr>
        <p:blipFill rotWithShape="1">
          <a:blip r:embed="rId2"/>
          <a:srcRect r="665" b="-2"/>
          <a:stretch/>
        </p:blipFill>
        <p:spPr>
          <a:xfrm>
            <a:off x="20" y="10"/>
            <a:ext cx="9143980" cy="6857990"/>
          </a:xfrm>
          <a:noFill/>
        </p:spPr>
      </p:pic>
    </p:spTree>
    <p:extLst>
      <p:ext uri="{BB962C8B-B14F-4D97-AF65-F5344CB8AC3E}">
        <p14:creationId xmlns:p14="http://schemas.microsoft.com/office/powerpoint/2010/main" val="363866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86811F24-7C23-4D76-B337-482C6F34757E}"/>
              </a:ext>
            </a:extLst>
          </p:cNvPr>
          <p:cNvPicPr>
            <a:picLocks noGrp="1" noChangeAspect="1"/>
          </p:cNvPicPr>
          <p:nvPr>
            <p:ph sz="half" idx="1"/>
          </p:nvPr>
        </p:nvPicPr>
        <p:blipFill rotWithShape="1">
          <a:blip r:embed="rId2"/>
          <a:srcRect t="662"/>
          <a:stretch/>
        </p:blipFill>
        <p:spPr>
          <a:xfrm>
            <a:off x="20" y="10"/>
            <a:ext cx="9143980" cy="6857990"/>
          </a:xfrm>
          <a:noFill/>
        </p:spPr>
      </p:pic>
    </p:spTree>
    <p:extLst>
      <p:ext uri="{BB962C8B-B14F-4D97-AF65-F5344CB8AC3E}">
        <p14:creationId xmlns:p14="http://schemas.microsoft.com/office/powerpoint/2010/main" val="3224001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2858DFF9-8716-4F13-82AA-F6202CDC7AE5}"/>
              </a:ext>
            </a:extLst>
          </p:cNvPr>
          <p:cNvPicPr>
            <a:picLocks noGrp="1" noChangeAspect="1"/>
          </p:cNvPicPr>
          <p:nvPr>
            <p:ph sz="half" idx="1"/>
          </p:nvPr>
        </p:nvPicPr>
        <p:blipFill rotWithShape="1">
          <a:blip r:embed="rId2"/>
          <a:srcRect l="2000" r="-2" b="-2"/>
          <a:stretch/>
        </p:blipFill>
        <p:spPr>
          <a:xfrm>
            <a:off x="20" y="10"/>
            <a:ext cx="9143980" cy="6857990"/>
          </a:xfrm>
          <a:noFill/>
        </p:spPr>
      </p:pic>
    </p:spTree>
    <p:extLst>
      <p:ext uri="{BB962C8B-B14F-4D97-AF65-F5344CB8AC3E}">
        <p14:creationId xmlns:p14="http://schemas.microsoft.com/office/powerpoint/2010/main" val="23434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2E1D8434-40E3-4007-A9E7-5BE4BD6995D4}"/>
              </a:ext>
            </a:extLst>
          </p:cNvPr>
          <p:cNvPicPr>
            <a:picLocks noGrp="1" noChangeAspect="1"/>
          </p:cNvPicPr>
          <p:nvPr>
            <p:ph sz="half" idx="1"/>
          </p:nvPr>
        </p:nvPicPr>
        <p:blipFill rotWithShape="1">
          <a:blip r:embed="rId2"/>
          <a:srcRect t="332"/>
          <a:stretch/>
        </p:blipFill>
        <p:spPr>
          <a:xfrm>
            <a:off x="20" y="10"/>
            <a:ext cx="9143980" cy="6857990"/>
          </a:xfrm>
          <a:noFill/>
        </p:spPr>
      </p:pic>
    </p:spTree>
    <p:extLst>
      <p:ext uri="{BB962C8B-B14F-4D97-AF65-F5344CB8AC3E}">
        <p14:creationId xmlns:p14="http://schemas.microsoft.com/office/powerpoint/2010/main" val="1423374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04F63CE6-2BE3-4706-A16B-F3F6424A1DBF}"/>
              </a:ext>
            </a:extLst>
          </p:cNvPr>
          <p:cNvPicPr>
            <a:picLocks noGrp="1" noChangeAspect="1"/>
          </p:cNvPicPr>
          <p:nvPr>
            <p:ph sz="half" idx="1"/>
          </p:nvPr>
        </p:nvPicPr>
        <p:blipFill rotWithShape="1">
          <a:blip r:embed="rId2"/>
          <a:srcRect l="667" r="-2" b="-2"/>
          <a:stretch/>
        </p:blipFill>
        <p:spPr>
          <a:xfrm>
            <a:off x="20" y="10"/>
            <a:ext cx="9143980" cy="6857990"/>
          </a:xfrm>
          <a:noFill/>
        </p:spPr>
      </p:pic>
    </p:spTree>
    <p:extLst>
      <p:ext uri="{BB962C8B-B14F-4D97-AF65-F5344CB8AC3E}">
        <p14:creationId xmlns:p14="http://schemas.microsoft.com/office/powerpoint/2010/main" val="982557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 table, Word&#10;&#10;Description automatically generated">
            <a:extLst>
              <a:ext uri="{FF2B5EF4-FFF2-40B4-BE49-F238E27FC236}">
                <a16:creationId xmlns:a16="http://schemas.microsoft.com/office/drawing/2014/main" id="{049CF311-1A06-4613-894D-F0AAC3985D77}"/>
              </a:ext>
            </a:extLst>
          </p:cNvPr>
          <p:cNvPicPr>
            <a:picLocks noGrp="1" noChangeAspect="1"/>
          </p:cNvPicPr>
          <p:nvPr>
            <p:ph sz="half" idx="1"/>
          </p:nvPr>
        </p:nvPicPr>
        <p:blipFill rotWithShape="1">
          <a:blip r:embed="rId2"/>
          <a:srcRect l="333" r="-2" b="-2"/>
          <a:stretch/>
        </p:blipFill>
        <p:spPr>
          <a:xfrm>
            <a:off x="20" y="10"/>
            <a:ext cx="9143980" cy="6857990"/>
          </a:xfrm>
          <a:noFill/>
        </p:spPr>
      </p:pic>
    </p:spTree>
    <p:extLst>
      <p:ext uri="{BB962C8B-B14F-4D97-AF65-F5344CB8AC3E}">
        <p14:creationId xmlns:p14="http://schemas.microsoft.com/office/powerpoint/2010/main" val="4061056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FFE47DE-99A4-458D-8511-8CBB7A448A71}"/>
              </a:ext>
            </a:extLst>
          </p:cNvPr>
          <p:cNvGrpSpPr/>
          <p:nvPr/>
        </p:nvGrpSpPr>
        <p:grpSpPr>
          <a:xfrm>
            <a:off x="500086" y="4603436"/>
            <a:ext cx="8166242" cy="1121049"/>
            <a:chOff x="500086" y="4883218"/>
            <a:chExt cx="8166242" cy="1121049"/>
          </a:xfrm>
        </p:grpSpPr>
        <p:grpSp>
          <p:nvGrpSpPr>
            <p:cNvPr id="3" name="Group 2">
              <a:extLst>
                <a:ext uri="{FF2B5EF4-FFF2-40B4-BE49-F238E27FC236}">
                  <a16:creationId xmlns:a16="http://schemas.microsoft.com/office/drawing/2014/main" id="{1543D47C-9EC5-46B9-83FD-5B7FFFDE77E2}"/>
                </a:ext>
              </a:extLst>
            </p:cNvPr>
            <p:cNvGrpSpPr/>
            <p:nvPr/>
          </p:nvGrpSpPr>
          <p:grpSpPr>
            <a:xfrm>
              <a:off x="500086" y="4883218"/>
              <a:ext cx="8166242" cy="1121049"/>
              <a:chOff x="500086" y="4883218"/>
              <a:chExt cx="8166242" cy="1121049"/>
            </a:xfrm>
          </p:grpSpPr>
          <p:pic>
            <p:nvPicPr>
              <p:cNvPr id="1028" name="Picture 4" descr="Image result for grass whi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86" y="5042745"/>
                <a:ext cx="8166242" cy="9580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grass white background">
                <a:extLst>
                  <a:ext uri="{FF2B5EF4-FFF2-40B4-BE49-F238E27FC236}">
                    <a16:creationId xmlns:a16="http://schemas.microsoft.com/office/drawing/2014/main" id="{16F7B18C-DD9B-4EBB-AF1D-984C2ACB0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751" y="4885497"/>
                <a:ext cx="1488664" cy="11164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grass white background">
                <a:extLst>
                  <a:ext uri="{FF2B5EF4-FFF2-40B4-BE49-F238E27FC236}">
                    <a16:creationId xmlns:a16="http://schemas.microsoft.com/office/drawing/2014/main" id="{6FDA79D6-877C-4E94-9176-CA4D2A650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415" y="4885497"/>
                <a:ext cx="1488664" cy="11164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grass white background">
                <a:extLst>
                  <a:ext uri="{FF2B5EF4-FFF2-40B4-BE49-F238E27FC236}">
                    <a16:creationId xmlns:a16="http://schemas.microsoft.com/office/drawing/2014/main" id="{B29E2A01-0574-477A-8D04-A14AFDA87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301" y="4887769"/>
                <a:ext cx="1488664" cy="11164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grass white background">
                <a:extLst>
                  <a:ext uri="{FF2B5EF4-FFF2-40B4-BE49-F238E27FC236}">
                    <a16:creationId xmlns:a16="http://schemas.microsoft.com/office/drawing/2014/main" id="{72578256-C19F-496F-B3F0-19204A2C3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185" y="4883218"/>
                <a:ext cx="1488664" cy="111649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4" descr="Image result for grass white background">
              <a:extLst>
                <a:ext uri="{FF2B5EF4-FFF2-40B4-BE49-F238E27FC236}">
                  <a16:creationId xmlns:a16="http://schemas.microsoft.com/office/drawing/2014/main" id="{DECE0584-67E3-4EAB-A592-178302DDE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638" y="4885497"/>
              <a:ext cx="847690" cy="1116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841268" y="3006580"/>
            <a:ext cx="7695934" cy="1593339"/>
          </a:xfrm>
          <a:noFill/>
        </p:spPr>
        <p:txBody>
          <a:bodyPr>
            <a:noAutofit/>
          </a:bodyPr>
          <a:lstStyle/>
          <a:p>
            <a:pPr algn="ctr"/>
            <a:r>
              <a:rPr lang="en-US" sz="6000" b="1" dirty="0">
                <a:solidFill>
                  <a:srgbClr val="55A51C"/>
                </a:solidFill>
                <a:latin typeface="+mn-lt"/>
              </a:rPr>
              <a:t>Speak your Vision: </a:t>
            </a:r>
            <a:r>
              <a:rPr lang="en-US" sz="2800" b="1" dirty="0">
                <a:solidFill>
                  <a:srgbClr val="55A51C"/>
                </a:solidFill>
                <a:latin typeface="+mn-lt"/>
              </a:rPr>
              <a:t>Narrative Budgets Work!</a:t>
            </a:r>
            <a:endParaRPr lang="en-US" sz="2800" dirty="0">
              <a:solidFill>
                <a:srgbClr val="55A51C"/>
              </a:solidFill>
              <a:latin typeface="+mn-lt"/>
            </a:endParaRPr>
          </a:p>
        </p:txBody>
      </p:sp>
      <p:sp>
        <p:nvSpPr>
          <p:cNvPr id="7" name="Rectangle 6"/>
          <p:cNvSpPr/>
          <p:nvPr/>
        </p:nvSpPr>
        <p:spPr>
          <a:xfrm>
            <a:off x="1229488" y="2351453"/>
            <a:ext cx="6502870" cy="854080"/>
          </a:xfrm>
          <a:prstGeom prst="rect">
            <a:avLst/>
          </a:prstGeom>
        </p:spPr>
        <p:txBody>
          <a:bodyPr wrap="none">
            <a:spAutoFit/>
          </a:bodyPr>
          <a:lstStyle/>
          <a:p>
            <a:r>
              <a:rPr lang="en-US" sz="4950" b="1" dirty="0">
                <a:solidFill>
                  <a:srgbClr val="08267E"/>
                </a:solidFill>
              </a:rPr>
              <a:t>AKA: Let your budget</a:t>
            </a:r>
            <a:endParaRPr lang="en-US" sz="5400" b="1" dirty="0">
              <a:solidFill>
                <a:srgbClr val="08267E"/>
              </a:solidFill>
            </a:endParaRPr>
          </a:p>
        </p:txBody>
      </p:sp>
    </p:spTree>
    <p:extLst>
      <p:ext uri="{BB962C8B-B14F-4D97-AF65-F5344CB8AC3E}">
        <p14:creationId xmlns:p14="http://schemas.microsoft.com/office/powerpoint/2010/main" val="364304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2FCC14BF-1923-4654-B07C-9909F552BBDC}"/>
              </a:ext>
            </a:extLst>
          </p:cNvPr>
          <p:cNvPicPr>
            <a:picLocks noGrp="1" noChangeAspect="1"/>
          </p:cNvPicPr>
          <p:nvPr>
            <p:ph sz="half" idx="1"/>
          </p:nvPr>
        </p:nvPicPr>
        <p:blipFill rotWithShape="1">
          <a:blip r:embed="rId2"/>
          <a:srcRect r="665" b="-2"/>
          <a:stretch/>
        </p:blipFill>
        <p:spPr>
          <a:xfrm>
            <a:off x="20" y="10"/>
            <a:ext cx="9143980" cy="6857990"/>
          </a:xfrm>
          <a:noFill/>
        </p:spPr>
      </p:pic>
    </p:spTree>
    <p:extLst>
      <p:ext uri="{BB962C8B-B14F-4D97-AF65-F5344CB8AC3E}">
        <p14:creationId xmlns:p14="http://schemas.microsoft.com/office/powerpoint/2010/main" val="2280611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8314D85-603D-4073-9F81-53A99A6403D6}"/>
              </a:ext>
            </a:extLst>
          </p:cNvPr>
          <p:cNvPicPr>
            <a:picLocks noGrp="1" noChangeAspect="1"/>
          </p:cNvPicPr>
          <p:nvPr>
            <p:ph sz="half" idx="1"/>
          </p:nvPr>
        </p:nvPicPr>
        <p:blipFill rotWithShape="1">
          <a:blip r:embed="rId2"/>
          <a:srcRect r="2666" b="-1"/>
          <a:stretch/>
        </p:blipFill>
        <p:spPr>
          <a:xfrm>
            <a:off x="20" y="10"/>
            <a:ext cx="9143980" cy="6857990"/>
          </a:xfrm>
          <a:noFill/>
        </p:spPr>
      </p:pic>
    </p:spTree>
    <p:extLst>
      <p:ext uri="{BB962C8B-B14F-4D97-AF65-F5344CB8AC3E}">
        <p14:creationId xmlns:p14="http://schemas.microsoft.com/office/powerpoint/2010/main" val="1597977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Narrative Equips your Church to…</a:t>
            </a:r>
          </a:p>
        </p:txBody>
      </p:sp>
      <p:sp>
        <p:nvSpPr>
          <p:cNvPr id="3" name="Content Placeholder 2"/>
          <p:cNvSpPr>
            <a:spLocks noGrp="1"/>
          </p:cNvSpPr>
          <p:nvPr>
            <p:ph idx="1"/>
          </p:nvPr>
        </p:nvSpPr>
        <p:spPr/>
        <p:txBody>
          <a:bodyPr>
            <a:normAutofit lnSpcReduction="10000"/>
          </a:bodyPr>
          <a:lstStyle/>
          <a:p>
            <a:r>
              <a:rPr lang="en-US" sz="3200" dirty="0">
                <a:latin typeface="Proxima Nova" panose="02000506030000020004" pitchFamily="2" charset="0"/>
              </a:rPr>
              <a:t>Use ministry categories rather than line items</a:t>
            </a:r>
          </a:p>
          <a:p>
            <a:r>
              <a:rPr lang="en-US" sz="3200" dirty="0">
                <a:latin typeface="Proxima Nova" panose="02000506030000020004" pitchFamily="2" charset="0"/>
              </a:rPr>
              <a:t>Reframe gifts as investments in ministry instead of just “the light bill”</a:t>
            </a:r>
          </a:p>
          <a:p>
            <a:r>
              <a:rPr lang="en-US" sz="3200" dirty="0">
                <a:latin typeface="Proxima Nova" panose="02000506030000020004" pitchFamily="2" charset="0"/>
              </a:rPr>
              <a:t>Inspire givers by showing impact</a:t>
            </a:r>
          </a:p>
          <a:p>
            <a:r>
              <a:rPr lang="en-US" sz="3200" dirty="0">
                <a:latin typeface="Proxima Nova" panose="02000506030000020004" pitchFamily="2" charset="0"/>
              </a:rPr>
              <a:t>Increase financial resources for the ministry!</a:t>
            </a:r>
          </a:p>
          <a:p>
            <a:r>
              <a:rPr lang="en-US" sz="3200" dirty="0">
                <a:latin typeface="Proxima Nova" panose="02000506030000020004" pitchFamily="2" charset="0"/>
              </a:rPr>
              <a:t>Tell the Vision and Core Values</a:t>
            </a:r>
          </a:p>
          <a:p>
            <a:pPr marL="0" indent="0">
              <a:buNone/>
            </a:pPr>
            <a:endParaRPr lang="en-US" dirty="0"/>
          </a:p>
        </p:txBody>
      </p:sp>
    </p:spTree>
    <p:extLst>
      <p:ext uri="{BB962C8B-B14F-4D97-AF65-F5344CB8AC3E}">
        <p14:creationId xmlns:p14="http://schemas.microsoft.com/office/powerpoint/2010/main" val="2714450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DB87AF14-A93C-4344-99D2-3610CBF58303}"/>
              </a:ext>
            </a:extLst>
          </p:cNvPr>
          <p:cNvPicPr>
            <a:picLocks noGrp="1" noChangeAspect="1"/>
          </p:cNvPicPr>
          <p:nvPr>
            <p:ph sz="half" idx="1"/>
          </p:nvPr>
        </p:nvPicPr>
        <p:blipFill rotWithShape="1">
          <a:blip r:embed="rId2"/>
          <a:srcRect l="3333" r="-1" b="-1"/>
          <a:stretch/>
        </p:blipFill>
        <p:spPr>
          <a:xfrm>
            <a:off x="20" y="10"/>
            <a:ext cx="9143980" cy="6857990"/>
          </a:xfrm>
          <a:noFill/>
        </p:spPr>
      </p:pic>
    </p:spTree>
    <p:extLst>
      <p:ext uri="{BB962C8B-B14F-4D97-AF65-F5344CB8AC3E}">
        <p14:creationId xmlns:p14="http://schemas.microsoft.com/office/powerpoint/2010/main" val="3507107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Select Ministry Categories</a:t>
            </a:r>
          </a:p>
        </p:txBody>
      </p:sp>
      <p:sp>
        <p:nvSpPr>
          <p:cNvPr id="3" name="Content Placeholder 2"/>
          <p:cNvSpPr>
            <a:spLocks noGrp="1"/>
          </p:cNvSpPr>
          <p:nvPr>
            <p:ph idx="1"/>
          </p:nvPr>
        </p:nvSpPr>
        <p:spPr/>
        <p:txBody>
          <a:bodyPr>
            <a:normAutofit/>
          </a:bodyPr>
          <a:lstStyle/>
          <a:p>
            <a:pPr marL="0" indent="0">
              <a:buNone/>
            </a:pPr>
            <a:r>
              <a:rPr lang="en-US" sz="2800" dirty="0"/>
              <a:t>	</a:t>
            </a:r>
            <a:r>
              <a:rPr lang="en-US" sz="2800" dirty="0">
                <a:latin typeface="Franklin Gothic Book" panose="020B0503020102020204" pitchFamily="34" charset="0"/>
              </a:rPr>
              <a:t>Worship</a:t>
            </a:r>
          </a:p>
          <a:p>
            <a:pPr marL="0" indent="0">
              <a:buNone/>
            </a:pPr>
            <a:r>
              <a:rPr lang="en-US" sz="2800" dirty="0">
                <a:latin typeface="Franklin Gothic Book" panose="020B0503020102020204" pitchFamily="34" charset="0"/>
              </a:rPr>
              <a:t>	Education (or Spiritual Formation)</a:t>
            </a:r>
          </a:p>
          <a:p>
            <a:pPr marL="0" indent="0">
              <a:buNone/>
            </a:pPr>
            <a:r>
              <a:rPr lang="en-US" sz="2800" dirty="0">
                <a:latin typeface="Franklin Gothic Book" panose="020B0503020102020204" pitchFamily="34" charset="0"/>
              </a:rPr>
              <a:t>	Mission (or Outreach)</a:t>
            </a:r>
          </a:p>
          <a:p>
            <a:pPr marL="0" indent="0">
              <a:buNone/>
            </a:pPr>
            <a:r>
              <a:rPr lang="en-US" sz="2800" dirty="0">
                <a:latin typeface="Franklin Gothic Book" panose="020B0503020102020204" pitchFamily="34" charset="0"/>
              </a:rPr>
              <a:t>	Fellowship (or Nurture)</a:t>
            </a:r>
          </a:p>
          <a:p>
            <a:pPr marL="0" indent="0">
              <a:buNone/>
            </a:pPr>
            <a:r>
              <a:rPr lang="en-US" sz="2800" dirty="0">
                <a:latin typeface="Franklin Gothic Book" panose="020B0503020102020204" pitchFamily="34" charset="0"/>
              </a:rPr>
              <a:t>	Pastoral Care</a:t>
            </a:r>
          </a:p>
          <a:p>
            <a:pPr marL="0" indent="0">
              <a:buNone/>
            </a:pPr>
            <a:r>
              <a:rPr lang="en-US" sz="2800" dirty="0">
                <a:latin typeface="Franklin Gothic Book" panose="020B0503020102020204" pitchFamily="34" charset="0"/>
              </a:rPr>
              <a:t>And many more….</a:t>
            </a:r>
          </a:p>
          <a:p>
            <a:pPr marL="0" indent="0" algn="ctr">
              <a:buNone/>
            </a:pPr>
            <a:r>
              <a:rPr lang="en-US" sz="2800" dirty="0">
                <a:latin typeface="Franklin Gothic Book" panose="020B0503020102020204" pitchFamily="34" charset="0"/>
              </a:rPr>
              <a:t>These categories will not match your </a:t>
            </a:r>
          </a:p>
          <a:p>
            <a:pPr marL="0" indent="0" algn="ctr">
              <a:buNone/>
            </a:pPr>
            <a:r>
              <a:rPr lang="en-US" sz="2800" dirty="0">
                <a:latin typeface="Franklin Gothic Book" panose="020B0503020102020204" pitchFamily="34" charset="0"/>
              </a:rPr>
              <a:t>budget categories!!</a:t>
            </a:r>
          </a:p>
          <a:p>
            <a:pPr marL="0" indent="0">
              <a:buNone/>
            </a:pPr>
            <a:endParaRPr lang="en-US" dirty="0"/>
          </a:p>
        </p:txBody>
      </p:sp>
    </p:spTree>
    <p:extLst>
      <p:ext uri="{BB962C8B-B14F-4D97-AF65-F5344CB8AC3E}">
        <p14:creationId xmlns:p14="http://schemas.microsoft.com/office/powerpoint/2010/main" val="127595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D7A4-6321-47AF-8460-213D68424B22}"/>
              </a:ext>
            </a:extLst>
          </p:cNvPr>
          <p:cNvSpPr>
            <a:spLocks noGrp="1"/>
          </p:cNvSpPr>
          <p:nvPr>
            <p:ph type="title"/>
          </p:nvPr>
        </p:nvSpPr>
        <p:spPr/>
        <p:txBody>
          <a:bodyPr>
            <a:normAutofit fontScale="90000"/>
          </a:bodyPr>
          <a:lstStyle/>
          <a:p>
            <a:r>
              <a:rPr lang="en-US" dirty="0"/>
              <a:t>Key Resource: Stewardship Navigator</a:t>
            </a:r>
          </a:p>
        </p:txBody>
      </p:sp>
      <p:pic>
        <p:nvPicPr>
          <p:cNvPr id="5" name="Content Placeholder 4" descr="Graphical user interface, text, application&#10;&#10;Description automatically generated">
            <a:extLst>
              <a:ext uri="{FF2B5EF4-FFF2-40B4-BE49-F238E27FC236}">
                <a16:creationId xmlns:a16="http://schemas.microsoft.com/office/drawing/2014/main" id="{1AF28AC3-99B3-4877-AFB5-FFBEDC1A8413}"/>
              </a:ext>
            </a:extLst>
          </p:cNvPr>
          <p:cNvPicPr>
            <a:picLocks noGrp="1" noChangeAspect="1"/>
          </p:cNvPicPr>
          <p:nvPr>
            <p:ph idx="1"/>
          </p:nvPr>
        </p:nvPicPr>
        <p:blipFill>
          <a:blip r:embed="rId2"/>
          <a:stretch>
            <a:fillRect/>
          </a:stretch>
        </p:blipFill>
        <p:spPr>
          <a:xfrm>
            <a:off x="702732" y="1773235"/>
            <a:ext cx="8321040" cy="4680585"/>
          </a:xfrm>
        </p:spPr>
      </p:pic>
    </p:spTree>
    <p:extLst>
      <p:ext uri="{BB962C8B-B14F-4D97-AF65-F5344CB8AC3E}">
        <p14:creationId xmlns:p14="http://schemas.microsoft.com/office/powerpoint/2010/main" val="1403310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Four to Six Categories, Please!</a:t>
            </a:r>
          </a:p>
        </p:txBody>
      </p:sp>
      <p:sp>
        <p:nvSpPr>
          <p:cNvPr id="3" name="Content Placeholder 2"/>
          <p:cNvSpPr>
            <a:spLocks noGrp="1"/>
          </p:cNvSpPr>
          <p:nvPr>
            <p:ph idx="1"/>
          </p:nvPr>
        </p:nvSpPr>
        <p:spPr/>
        <p:txBody>
          <a:bodyPr>
            <a:normAutofit/>
          </a:bodyPr>
          <a:lstStyle/>
          <a:p>
            <a:pPr marL="0" indent="0" algn="ctr">
              <a:buNone/>
            </a:pPr>
            <a:r>
              <a:rPr lang="en-US" sz="2800" dirty="0"/>
              <a:t>	</a:t>
            </a:r>
            <a:r>
              <a:rPr lang="en-US" sz="2800" b="1" dirty="0">
                <a:latin typeface="Franklin Gothic Book" panose="020B0503020102020204" pitchFamily="34" charset="0"/>
              </a:rPr>
              <a:t>All line items are assigned or split up into </a:t>
            </a:r>
          </a:p>
          <a:p>
            <a:pPr marL="0" indent="0" algn="ctr">
              <a:buNone/>
            </a:pPr>
            <a:r>
              <a:rPr lang="en-US" sz="2800" b="1" dirty="0">
                <a:latin typeface="Franklin Gothic Book" panose="020B0503020102020204" pitchFamily="34" charset="0"/>
              </a:rPr>
              <a:t>one or more categories.</a:t>
            </a:r>
          </a:p>
          <a:p>
            <a:r>
              <a:rPr lang="en-US" sz="2800" dirty="0">
                <a:latin typeface="Franklin Gothic Book" panose="020B0503020102020204" pitchFamily="34" charset="0"/>
              </a:rPr>
              <a:t>Salaries are assigned across categories</a:t>
            </a:r>
          </a:p>
          <a:p>
            <a:r>
              <a:rPr lang="en-US" sz="2800" dirty="0">
                <a:latin typeface="Franklin Gothic Book" panose="020B0503020102020204" pitchFamily="34" charset="0"/>
              </a:rPr>
              <a:t>Youth Ministry? Education or Fellowship &amp; Education</a:t>
            </a:r>
          </a:p>
          <a:p>
            <a:r>
              <a:rPr lang="en-US" sz="2800" dirty="0">
                <a:latin typeface="Franklin Gothic Book" panose="020B0503020102020204" pitchFamily="34" charset="0"/>
              </a:rPr>
              <a:t>Missions or Education?</a:t>
            </a:r>
          </a:p>
          <a:p>
            <a:r>
              <a:rPr lang="en-US" sz="2800" dirty="0">
                <a:latin typeface="Franklin Gothic Book" panose="020B0503020102020204" pitchFamily="34" charset="0"/>
              </a:rPr>
              <a:t>Add or modify categories to fit your ministry, keep only 4 to 6 categories</a:t>
            </a:r>
          </a:p>
        </p:txBody>
      </p:sp>
    </p:spTree>
    <p:extLst>
      <p:ext uri="{BB962C8B-B14F-4D97-AF65-F5344CB8AC3E}">
        <p14:creationId xmlns:p14="http://schemas.microsoft.com/office/powerpoint/2010/main" val="195683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Category is NOT listed?</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	</a:t>
            </a:r>
            <a:r>
              <a:rPr lang="en-US" sz="3200" dirty="0">
                <a:latin typeface="Franklin Gothic Book" panose="020B0503020102020204" pitchFamily="34" charset="0"/>
              </a:rPr>
              <a:t>Worship</a:t>
            </a:r>
          </a:p>
          <a:p>
            <a:pPr>
              <a:buFont typeface="Arial" panose="020B0604020202020204" pitchFamily="34" charset="0"/>
              <a:buChar char="•"/>
            </a:pPr>
            <a:r>
              <a:rPr lang="en-US" sz="3200" dirty="0">
                <a:latin typeface="Franklin Gothic Book" panose="020B0503020102020204" pitchFamily="34" charset="0"/>
              </a:rPr>
              <a:t>	Education (or Spiritual Formation)</a:t>
            </a:r>
          </a:p>
          <a:p>
            <a:pPr>
              <a:buFont typeface="Arial" panose="020B0604020202020204" pitchFamily="34" charset="0"/>
              <a:buChar char="•"/>
            </a:pPr>
            <a:r>
              <a:rPr lang="en-US" sz="3200" dirty="0">
                <a:latin typeface="Franklin Gothic Book" panose="020B0503020102020204" pitchFamily="34" charset="0"/>
              </a:rPr>
              <a:t>	Mission (or Outreach)</a:t>
            </a:r>
          </a:p>
          <a:p>
            <a:pPr>
              <a:buFont typeface="Arial" panose="020B0604020202020204" pitchFamily="34" charset="0"/>
              <a:buChar char="•"/>
            </a:pPr>
            <a:r>
              <a:rPr lang="en-US" sz="3200" dirty="0">
                <a:latin typeface="Franklin Gothic Book" panose="020B0503020102020204" pitchFamily="34" charset="0"/>
              </a:rPr>
              <a:t>	Fellowship (or Nurture)</a:t>
            </a:r>
          </a:p>
          <a:p>
            <a:pPr>
              <a:buFont typeface="Arial" panose="020B0604020202020204" pitchFamily="34" charset="0"/>
              <a:buChar char="•"/>
            </a:pPr>
            <a:r>
              <a:rPr lang="en-US" sz="3200" dirty="0">
                <a:latin typeface="Franklin Gothic Book" panose="020B0503020102020204" pitchFamily="34" charset="0"/>
              </a:rPr>
              <a:t>	Pastoral Care</a:t>
            </a:r>
          </a:p>
          <a:p>
            <a:pPr marL="0" indent="0">
              <a:buNone/>
            </a:pPr>
            <a:endParaRPr lang="en-US" sz="3200" dirty="0">
              <a:latin typeface="Proxima Nova" panose="02000506030000020004" pitchFamily="2" charset="0"/>
            </a:endParaRPr>
          </a:p>
          <a:p>
            <a:pPr marL="0" indent="0" algn="ctr">
              <a:buNone/>
            </a:pPr>
            <a:r>
              <a:rPr lang="en-US" sz="3200" dirty="0">
                <a:latin typeface="Franklin Gothic Book" panose="020B0503020102020204" pitchFamily="34" charset="0"/>
              </a:rPr>
              <a:t>Do you see ADMINISTRATION anywhere?</a:t>
            </a:r>
          </a:p>
          <a:p>
            <a:pPr marL="0" indent="0">
              <a:buNone/>
            </a:pPr>
            <a:endParaRPr lang="en-US" dirty="0"/>
          </a:p>
        </p:txBody>
      </p:sp>
    </p:spTree>
    <p:extLst>
      <p:ext uri="{BB962C8B-B14F-4D97-AF65-F5344CB8AC3E}">
        <p14:creationId xmlns:p14="http://schemas.microsoft.com/office/powerpoint/2010/main" val="2605470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Warning!!!</a:t>
            </a:r>
          </a:p>
        </p:txBody>
      </p:sp>
      <p:sp>
        <p:nvSpPr>
          <p:cNvPr id="3" name="Content Placeholder 2"/>
          <p:cNvSpPr>
            <a:spLocks noGrp="1"/>
          </p:cNvSpPr>
          <p:nvPr>
            <p:ph idx="1"/>
          </p:nvPr>
        </p:nvSpPr>
        <p:spPr/>
        <p:txBody>
          <a:bodyPr>
            <a:normAutofit/>
          </a:bodyPr>
          <a:lstStyle/>
          <a:p>
            <a:pPr marL="0" indent="0" algn="ctr">
              <a:buNone/>
            </a:pPr>
            <a:r>
              <a:rPr lang="en-US" sz="2800" dirty="0">
                <a:latin typeface="Franklin Gothic Book" panose="020B0503020102020204" pitchFamily="34" charset="0"/>
              </a:rPr>
              <a:t>Using ADMINISTRATION or BUILDING or DEBT or INFRASTRUCTURE as a Category will… </a:t>
            </a:r>
          </a:p>
          <a:p>
            <a:pPr marL="0" indent="0" algn="ctr">
              <a:buNone/>
            </a:pPr>
            <a:endParaRPr lang="en-US" sz="2800" dirty="0">
              <a:latin typeface="Franklin Gothic Book" panose="020B0503020102020204" pitchFamily="34" charset="0"/>
            </a:endParaRPr>
          </a:p>
          <a:p>
            <a:pPr marL="0" indent="0" algn="ctr">
              <a:buNone/>
            </a:pPr>
            <a:r>
              <a:rPr lang="en-US" sz="2800" b="1" dirty="0">
                <a:latin typeface="Franklin Gothic Book" panose="020B0503020102020204" pitchFamily="34" charset="0"/>
              </a:rPr>
              <a:t>UNDERMINE</a:t>
            </a:r>
            <a:r>
              <a:rPr lang="en-US" sz="2800" dirty="0">
                <a:latin typeface="Franklin Gothic Book" panose="020B0503020102020204" pitchFamily="34" charset="0"/>
              </a:rPr>
              <a:t> the impact </a:t>
            </a:r>
          </a:p>
          <a:p>
            <a:pPr marL="0" indent="0" algn="ctr">
              <a:buNone/>
            </a:pPr>
            <a:r>
              <a:rPr lang="en-US" sz="2800" dirty="0">
                <a:latin typeface="Franklin Gothic Book" panose="020B0503020102020204" pitchFamily="34" charset="0"/>
              </a:rPr>
              <a:t>of this ministry resource </a:t>
            </a:r>
          </a:p>
          <a:p>
            <a:pPr marL="0" indent="0" algn="ctr">
              <a:buNone/>
            </a:pPr>
            <a:r>
              <a:rPr lang="en-US" sz="2800" dirty="0">
                <a:latin typeface="Franklin Gothic Book" panose="020B0503020102020204" pitchFamily="34" charset="0"/>
              </a:rPr>
              <a:t>and render your efforts ineffective!!!</a:t>
            </a:r>
          </a:p>
          <a:p>
            <a:pPr marL="0" indent="0" algn="ctr">
              <a:buNone/>
            </a:pPr>
            <a:endParaRPr lang="en-US" sz="2800" dirty="0">
              <a:latin typeface="Franklin Gothic Book" panose="020B0503020102020204" pitchFamily="34" charset="0"/>
            </a:endParaRPr>
          </a:p>
          <a:p>
            <a:pPr marL="0" indent="0" algn="ctr">
              <a:buNone/>
            </a:pPr>
            <a:r>
              <a:rPr lang="en-US" sz="2800" dirty="0">
                <a:latin typeface="Franklin Gothic Book" panose="020B0503020102020204" pitchFamily="34" charset="0"/>
              </a:rPr>
              <a:t>We BEG you. Don’t go there!</a:t>
            </a:r>
          </a:p>
        </p:txBody>
      </p:sp>
    </p:spTree>
    <p:extLst>
      <p:ext uri="{BB962C8B-B14F-4D97-AF65-F5344CB8AC3E}">
        <p14:creationId xmlns:p14="http://schemas.microsoft.com/office/powerpoint/2010/main" val="2835066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EXCEL: Percentage Columns</a:t>
            </a:r>
          </a:p>
        </p:txBody>
      </p:sp>
      <p:sp>
        <p:nvSpPr>
          <p:cNvPr id="3" name="Content Placeholder 2"/>
          <p:cNvSpPr>
            <a:spLocks noGrp="1"/>
          </p:cNvSpPr>
          <p:nvPr>
            <p:ph idx="1"/>
          </p:nvPr>
        </p:nvSpPr>
        <p:spPr/>
        <p:txBody>
          <a:bodyPr/>
          <a:lstStyle/>
          <a:p>
            <a:r>
              <a:rPr lang="en-US" sz="2800" dirty="0">
                <a:latin typeface="Franklin Gothic Book" panose="020B0503020102020204" pitchFamily="34" charset="0"/>
              </a:rPr>
              <a:t>Create a column for each category. Format cells as percentages.</a:t>
            </a:r>
          </a:p>
          <a:p>
            <a:r>
              <a:rPr lang="en-US" sz="2800" dirty="0">
                <a:latin typeface="Franklin Gothic Book" panose="020B0503020102020204" pitchFamily="34" charset="0"/>
              </a:rPr>
              <a:t>Distribute pastoral costs by percentage of time across categories.</a:t>
            </a:r>
          </a:p>
          <a:p>
            <a:r>
              <a:rPr lang="en-US" sz="2800" dirty="0">
                <a:latin typeface="Franklin Gothic Book" panose="020B0503020102020204" pitchFamily="34" charset="0"/>
              </a:rPr>
              <a:t>Distribute percentages of line items into category columns. Some will be easy! </a:t>
            </a:r>
          </a:p>
          <a:p>
            <a:pPr marL="0" indent="0">
              <a:buNone/>
            </a:pPr>
            <a:r>
              <a:rPr lang="en-US" sz="2800" dirty="0">
                <a:latin typeface="Franklin Gothic Book" panose="020B0503020102020204" pitchFamily="34" charset="0"/>
              </a:rPr>
              <a:t>	</a:t>
            </a:r>
            <a:r>
              <a:rPr lang="en-US" sz="2800" i="1" dirty="0">
                <a:latin typeface="Franklin Gothic Book" panose="020B0503020102020204" pitchFamily="34" charset="0"/>
              </a:rPr>
              <a:t>i.e. Sunday School supplies to Education</a:t>
            </a:r>
          </a:p>
          <a:p>
            <a:pPr marL="0" indent="0">
              <a:buNone/>
            </a:pPr>
            <a:endParaRPr lang="en-US" dirty="0"/>
          </a:p>
        </p:txBody>
      </p:sp>
    </p:spTree>
    <p:extLst>
      <p:ext uri="{BB962C8B-B14F-4D97-AF65-F5344CB8AC3E}">
        <p14:creationId xmlns:p14="http://schemas.microsoft.com/office/powerpoint/2010/main" val="130649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E7FC-EEDF-4FEF-8851-5AE31CF1F36E}"/>
              </a:ext>
            </a:extLst>
          </p:cNvPr>
          <p:cNvSpPr>
            <a:spLocks noGrp="1"/>
          </p:cNvSpPr>
          <p:nvPr>
            <p:ph type="title"/>
          </p:nvPr>
        </p:nvSpPr>
        <p:spPr>
          <a:xfrm>
            <a:off x="457200" y="274638"/>
            <a:ext cx="8229600" cy="801748"/>
          </a:xfrm>
        </p:spPr>
        <p:txBody>
          <a:bodyPr anchor="ctr">
            <a:normAutofit/>
          </a:bodyPr>
          <a:lstStyle/>
          <a:p>
            <a:pPr>
              <a:lnSpc>
                <a:spcPct val="90000"/>
              </a:lnSpc>
            </a:pPr>
            <a:r>
              <a:rPr lang="en-US" sz="1300" dirty="0"/>
              <a:t>Luke 6:38 (The Message)</a:t>
            </a:r>
            <a:br>
              <a:rPr lang="en-US" sz="1300" dirty="0"/>
            </a:br>
            <a:r>
              <a:rPr lang="en-US" sz="1300" dirty="0"/>
              <a:t>Give away your life; you’ll find life given back, but not merely given back—given back with bonus and blessing. Giving, not getting is the way. Generosity begets generosity.</a:t>
            </a:r>
          </a:p>
        </p:txBody>
      </p:sp>
      <p:pic>
        <p:nvPicPr>
          <p:cNvPr id="5" name="Picture 4" descr="Path winding through a grassy field">
            <a:extLst>
              <a:ext uri="{FF2B5EF4-FFF2-40B4-BE49-F238E27FC236}">
                <a16:creationId xmlns:a16="http://schemas.microsoft.com/office/drawing/2014/main" id="{AEDB242D-B705-4E0C-86F8-E926E498F479}"/>
              </a:ext>
            </a:extLst>
          </p:cNvPr>
          <p:cNvPicPr>
            <a:picLocks noChangeAspect="1"/>
          </p:cNvPicPr>
          <p:nvPr/>
        </p:nvPicPr>
        <p:blipFill rotWithShape="1">
          <a:blip r:embed="rId2"/>
          <a:srcRect t="6173" b="14575"/>
          <a:stretch/>
        </p:blipFill>
        <p:spPr>
          <a:xfrm>
            <a:off x="457200" y="1772651"/>
            <a:ext cx="8229600" cy="4353512"/>
          </a:xfrm>
          <a:prstGeom prst="rect">
            <a:avLst/>
          </a:prstGeom>
          <a:noFill/>
        </p:spPr>
      </p:pic>
      <p:sp>
        <p:nvSpPr>
          <p:cNvPr id="3" name="Subtitle 2">
            <a:extLst>
              <a:ext uri="{FF2B5EF4-FFF2-40B4-BE49-F238E27FC236}">
                <a16:creationId xmlns:a16="http://schemas.microsoft.com/office/drawing/2014/main" id="{1FF6DF4E-4659-4A4A-A87C-5F17D92B3666}"/>
              </a:ext>
            </a:extLst>
          </p:cNvPr>
          <p:cNvSpPr>
            <a:spLocks noGrp="1"/>
          </p:cNvSpPr>
          <p:nvPr>
            <p:ph type="body" idx="13"/>
          </p:nvPr>
        </p:nvSpPr>
        <p:spPr>
          <a:xfrm>
            <a:off x="457200" y="1076386"/>
            <a:ext cx="8221494" cy="483274"/>
          </a:xfrm>
        </p:spPr>
        <p:txBody>
          <a:bodyPr anchor="b">
            <a:normAutofit/>
          </a:bodyPr>
          <a:lstStyle/>
          <a:p>
            <a:r>
              <a:rPr lang="en-US" dirty="0"/>
              <a:t>Prayer</a:t>
            </a:r>
          </a:p>
        </p:txBody>
      </p:sp>
    </p:spTree>
    <p:extLst>
      <p:ext uri="{BB962C8B-B14F-4D97-AF65-F5344CB8AC3E}">
        <p14:creationId xmlns:p14="http://schemas.microsoft.com/office/powerpoint/2010/main" val="2324667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4657" y="2294328"/>
            <a:ext cx="6325848" cy="3530603"/>
          </a:xfrm>
        </p:spPr>
        <p:txBody>
          <a:bodyPr>
            <a:normAutofit fontScale="85000" lnSpcReduction="10000"/>
          </a:bodyPr>
          <a:lstStyle/>
          <a:p>
            <a:pPr marL="0" indent="0">
              <a:buNone/>
            </a:pPr>
            <a:r>
              <a:rPr lang="en-US" sz="2800" dirty="0">
                <a:latin typeface="Franklin Gothic Book" panose="020B0503020102020204" pitchFamily="34" charset="0"/>
              </a:rPr>
              <a:t>A pastor might spend their time in this manner:</a:t>
            </a:r>
          </a:p>
          <a:p>
            <a:pPr lvl="1">
              <a:buFont typeface="Arial" panose="020B0604020202020204" pitchFamily="34" charset="0"/>
              <a:buChar char="•"/>
            </a:pPr>
            <a:r>
              <a:rPr lang="en-US" sz="2800" dirty="0">
                <a:latin typeface="Franklin Gothic Book" panose="020B0503020102020204" pitchFamily="34" charset="0"/>
              </a:rPr>
              <a:t>30% on Worship</a:t>
            </a:r>
          </a:p>
          <a:p>
            <a:pPr lvl="1">
              <a:buFont typeface="Arial" panose="020B0604020202020204" pitchFamily="34" charset="0"/>
              <a:buChar char="•"/>
            </a:pPr>
            <a:r>
              <a:rPr lang="en-US" sz="2800" dirty="0">
                <a:latin typeface="Franklin Gothic Book" panose="020B0503020102020204" pitchFamily="34" charset="0"/>
              </a:rPr>
              <a:t>15% on Education</a:t>
            </a:r>
          </a:p>
          <a:p>
            <a:pPr lvl="1">
              <a:buFont typeface="Arial" panose="020B0604020202020204" pitchFamily="34" charset="0"/>
              <a:buChar char="•"/>
            </a:pPr>
            <a:r>
              <a:rPr lang="en-US" sz="2800" dirty="0">
                <a:latin typeface="Franklin Gothic Book" panose="020B0503020102020204" pitchFamily="34" charset="0"/>
              </a:rPr>
              <a:t>10% on Mission</a:t>
            </a:r>
          </a:p>
          <a:p>
            <a:pPr lvl="1">
              <a:buFont typeface="Arial" panose="020B0604020202020204" pitchFamily="34" charset="0"/>
              <a:buChar char="•"/>
            </a:pPr>
            <a:r>
              <a:rPr lang="en-US" sz="2800" dirty="0">
                <a:latin typeface="Franklin Gothic Book" panose="020B0503020102020204" pitchFamily="34" charset="0"/>
              </a:rPr>
              <a:t>10% on Fellowship</a:t>
            </a:r>
          </a:p>
          <a:p>
            <a:pPr lvl="1">
              <a:buFont typeface="Arial" panose="020B0604020202020204" pitchFamily="34" charset="0"/>
              <a:buChar char="•"/>
            </a:pPr>
            <a:r>
              <a:rPr lang="en-US" sz="2800" dirty="0">
                <a:latin typeface="Franklin Gothic Book" panose="020B0503020102020204" pitchFamily="34" charset="0"/>
              </a:rPr>
              <a:t>20% on Pastoral Care</a:t>
            </a:r>
          </a:p>
          <a:p>
            <a:pPr marL="0" indent="0">
              <a:lnSpc>
                <a:spcPct val="110000"/>
              </a:lnSpc>
              <a:spcBef>
                <a:spcPts val="2400"/>
              </a:spcBef>
              <a:buNone/>
            </a:pPr>
            <a:r>
              <a:rPr lang="en-US" sz="2800" dirty="0">
                <a:latin typeface="Franklin Gothic Book" panose="020B0503020102020204" pitchFamily="34" charset="0"/>
              </a:rPr>
              <a:t>This distribution will inform other expense lines.</a:t>
            </a:r>
          </a:p>
          <a:p>
            <a:pPr marL="0" indent="0">
              <a:buNone/>
            </a:pPr>
            <a:r>
              <a:rPr lang="en-US" sz="2800" dirty="0">
                <a:latin typeface="Franklin Gothic Book" panose="020B0503020102020204" pitchFamily="34" charset="0"/>
              </a:rPr>
              <a:t>Building usage may impact some expenses.</a:t>
            </a:r>
          </a:p>
          <a:p>
            <a:pPr marL="0" indent="0">
              <a:buNone/>
            </a:pPr>
            <a:endParaRPr lang="en-US" dirty="0"/>
          </a:p>
        </p:txBody>
      </p:sp>
      <p:pic>
        <p:nvPicPr>
          <p:cNvPr id="4" name="Picture 3"/>
          <p:cNvPicPr>
            <a:picLocks noChangeAspect="1"/>
          </p:cNvPicPr>
          <p:nvPr/>
        </p:nvPicPr>
        <p:blipFill>
          <a:blip r:embed="rId2"/>
          <a:stretch>
            <a:fillRect/>
          </a:stretch>
        </p:blipFill>
        <p:spPr>
          <a:xfrm rot="577517">
            <a:off x="6684750" y="3003127"/>
            <a:ext cx="2081205" cy="1554480"/>
          </a:xfrm>
          <a:prstGeom prst="rect">
            <a:avLst/>
          </a:prstGeom>
          <a:effectLst>
            <a:glow rad="368300">
              <a:schemeClr val="accent1">
                <a:alpha val="40000"/>
              </a:schemeClr>
            </a:glow>
            <a:softEdge rad="88900"/>
          </a:effectLst>
        </p:spPr>
      </p:pic>
      <p:pic>
        <p:nvPicPr>
          <p:cNvPr id="7170" name="Picture 2" descr="Image result for picture of sunday schoo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0222" y="178231"/>
            <a:ext cx="1728489" cy="1280160"/>
          </a:xfrm>
          <a:prstGeom prst="rect">
            <a:avLst/>
          </a:prstGeom>
          <a:noFill/>
          <a:effectLst>
            <a:glow rad="127000">
              <a:schemeClr val="accent1">
                <a:alpha val="89000"/>
              </a:schemeClr>
            </a:glow>
          </a:effectLst>
          <a:extLst>
            <a:ext uri="{909E8E84-426E-40DD-AFC4-6F175D3DCCD1}">
              <a14:hiddenFill xmlns:a14="http://schemas.microsoft.com/office/drawing/2010/main">
                <a:solidFill>
                  <a:srgbClr val="FFFFFF"/>
                </a:solidFill>
              </a14:hiddenFill>
            </a:ext>
          </a:extLst>
        </p:spPr>
      </p:pic>
      <p:pic>
        <p:nvPicPr>
          <p:cNvPr id="7174" name="Picture 6" descr="Image result for Picture of people doing mission 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06658">
            <a:off x="4389593" y="3070036"/>
            <a:ext cx="1645920" cy="1645920"/>
          </a:xfrm>
          <a:prstGeom prst="rect">
            <a:avLst/>
          </a:prstGeom>
          <a:noFill/>
          <a:effectLst>
            <a:glow rad="127000">
              <a:schemeClr val="accent1">
                <a:alpha val="99000"/>
              </a:schemeClr>
            </a:glow>
            <a:reflection endPos="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7176" name="Picture 8" descr="Image result for Picture of Church Fellows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2284">
            <a:off x="6487985" y="283396"/>
            <a:ext cx="1828800" cy="137160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6" name="AutoShape 10" descr="Image result for Pictures of Pastoral Care"/>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6"/>
          <a:stretch>
            <a:fillRect/>
          </a:stretch>
        </p:blipFill>
        <p:spPr>
          <a:xfrm>
            <a:off x="2271712" y="253929"/>
            <a:ext cx="3372666" cy="1554480"/>
          </a:xfrm>
          <a:prstGeom prst="rect">
            <a:avLst/>
          </a:prstGeom>
          <a:effectLst>
            <a:softEdge rad="88900"/>
          </a:effectLst>
        </p:spPr>
      </p:pic>
    </p:spTree>
    <p:extLst>
      <p:ext uri="{BB962C8B-B14F-4D97-AF65-F5344CB8AC3E}">
        <p14:creationId xmlns:p14="http://schemas.microsoft.com/office/powerpoint/2010/main" val="3734430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circle(in)">
                                      <p:cBhvr>
                                        <p:cTn id="11" dur="2000"/>
                                        <p:tgtEl>
                                          <p:spTgt spid="717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7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Avoid the Accuracy Trap</a:t>
            </a:r>
          </a:p>
        </p:txBody>
      </p:sp>
      <p:sp>
        <p:nvSpPr>
          <p:cNvPr id="3" name="Content Placeholder 2"/>
          <p:cNvSpPr>
            <a:spLocks noGrp="1"/>
          </p:cNvSpPr>
          <p:nvPr>
            <p:ph idx="1"/>
          </p:nvPr>
        </p:nvSpPr>
        <p:spPr>
          <a:xfrm>
            <a:off x="457201" y="1772651"/>
            <a:ext cx="7007902" cy="4353512"/>
          </a:xfrm>
        </p:spPr>
        <p:txBody>
          <a:bodyPr>
            <a:normAutofit/>
          </a:bodyPr>
          <a:lstStyle/>
          <a:p>
            <a:r>
              <a:rPr lang="en-US" sz="2800" dirty="0">
                <a:latin typeface="Franklin Gothic Book" panose="020B0503020102020204" pitchFamily="34" charset="0"/>
              </a:rPr>
              <a:t>Detailed accuracy is less important than being descriptive, educational and inspiration!</a:t>
            </a:r>
          </a:p>
          <a:p>
            <a:r>
              <a:rPr lang="en-US" sz="2800" dirty="0">
                <a:latin typeface="Franklin Gothic Book" panose="020B0503020102020204" pitchFamily="34" charset="0"/>
              </a:rPr>
              <a:t>Accept that the results will have a positive impact on donors even when based on some generalizations.</a:t>
            </a:r>
          </a:p>
        </p:txBody>
      </p:sp>
      <p:pic>
        <p:nvPicPr>
          <p:cNvPr id="5" name="Picture 4"/>
          <p:cNvPicPr>
            <a:picLocks noChangeAspect="1"/>
          </p:cNvPicPr>
          <p:nvPr/>
        </p:nvPicPr>
        <p:blipFill>
          <a:blip r:embed="rId3"/>
          <a:stretch>
            <a:fillRect/>
          </a:stretch>
        </p:blipFill>
        <p:spPr>
          <a:xfrm rot="647339">
            <a:off x="6877882" y="3528856"/>
            <a:ext cx="1447791" cy="1856949"/>
          </a:xfrm>
          <a:prstGeom prst="rect">
            <a:avLst/>
          </a:prstGeom>
        </p:spPr>
      </p:pic>
    </p:spTree>
    <p:extLst>
      <p:ext uri="{BB962C8B-B14F-4D97-AF65-F5344CB8AC3E}">
        <p14:creationId xmlns:p14="http://schemas.microsoft.com/office/powerpoint/2010/main" val="1256153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graphicFrame>
        <p:nvGraphicFramePr>
          <p:cNvPr id="6" name="Group 48"/>
          <p:cNvGraphicFramePr>
            <a:graphicFrameLocks noGrp="1"/>
          </p:cNvGraphicFramePr>
          <p:nvPr>
            <p:extLst>
              <p:ext uri="{D42A27DB-BD31-4B8C-83A1-F6EECF244321}">
                <p14:modId xmlns:p14="http://schemas.microsoft.com/office/powerpoint/2010/main" val="3834673691"/>
              </p:ext>
            </p:extLst>
          </p:nvPr>
        </p:nvGraphicFramePr>
        <p:xfrm>
          <a:off x="621440" y="1654630"/>
          <a:ext cx="7869417" cy="4332511"/>
        </p:xfrm>
        <a:graphic>
          <a:graphicData uri="http://schemas.openxmlformats.org/drawingml/2006/table">
            <a:tbl>
              <a:tblPr/>
              <a:tblGrid>
                <a:gridCol w="2939472">
                  <a:extLst>
                    <a:ext uri="{9D8B030D-6E8A-4147-A177-3AD203B41FA5}">
                      <a16:colId xmlns:a16="http://schemas.microsoft.com/office/drawing/2014/main" val="3648756141"/>
                    </a:ext>
                  </a:extLst>
                </a:gridCol>
                <a:gridCol w="870486">
                  <a:extLst>
                    <a:ext uri="{9D8B030D-6E8A-4147-A177-3AD203B41FA5}">
                      <a16:colId xmlns:a16="http://schemas.microsoft.com/office/drawing/2014/main" val="3054289515"/>
                    </a:ext>
                  </a:extLst>
                </a:gridCol>
                <a:gridCol w="380996">
                  <a:extLst>
                    <a:ext uri="{9D8B030D-6E8A-4147-A177-3AD203B41FA5}">
                      <a16:colId xmlns:a16="http://schemas.microsoft.com/office/drawing/2014/main" val="46782219"/>
                    </a:ext>
                  </a:extLst>
                </a:gridCol>
                <a:gridCol w="83264">
                  <a:extLst>
                    <a:ext uri="{9D8B030D-6E8A-4147-A177-3AD203B41FA5}">
                      <a16:colId xmlns:a16="http://schemas.microsoft.com/office/drawing/2014/main" val="506660416"/>
                    </a:ext>
                  </a:extLst>
                </a:gridCol>
                <a:gridCol w="1703128">
                  <a:extLst>
                    <a:ext uri="{9D8B030D-6E8A-4147-A177-3AD203B41FA5}">
                      <a16:colId xmlns:a16="http://schemas.microsoft.com/office/drawing/2014/main" val="70283883"/>
                    </a:ext>
                  </a:extLst>
                </a:gridCol>
                <a:gridCol w="1892071">
                  <a:extLst>
                    <a:ext uri="{9D8B030D-6E8A-4147-A177-3AD203B41FA5}">
                      <a16:colId xmlns:a16="http://schemas.microsoft.com/office/drawing/2014/main" val="669982242"/>
                    </a:ext>
                  </a:extLst>
                </a:gridCol>
              </a:tblGrid>
              <a:tr h="548030">
                <a:tc gridSpan="3">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Worship &amp; Music</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endParaRPr kumimoji="0" lang="en-US" altLang="en-US" sz="1600" b="0" i="0" u="none" strike="noStrike" cap="none" normalizeH="0" baseline="0">
                        <a:ln>
                          <a:noFill/>
                        </a:ln>
                        <a:solidFill>
                          <a:srgbClr val="000000"/>
                        </a:solidFill>
                        <a:effectLst/>
                        <a:latin typeface="Franklin Gothic Book" panose="020B0503020102020204" pitchFamily="34" charset="0"/>
                        <a:cs typeface="Arial" panose="020B0604020202020204"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endParaRPr kumimoji="0" lang="en-US" altLang="en-US" sz="1600" b="0" i="0" u="none" strike="noStrike" cap="none" normalizeH="0" baseline="0">
                        <a:ln>
                          <a:noFill/>
                        </a:ln>
                        <a:solidFill>
                          <a:srgbClr val="000000"/>
                        </a:solidFill>
                        <a:effectLst/>
                        <a:latin typeface="Franklin Gothic Book" panose="020B0503020102020204" pitchFamily="34" charset="0"/>
                        <a:cs typeface="Arial" panose="020B0604020202020204"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$4,500</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109086058"/>
                  </a:ext>
                </a:extLst>
              </a:tr>
              <a:tr h="524512">
                <a:tc gridSpan="4">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Education/Spiritual Formation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endParaRPr kumimoji="0" lang="en-US" altLang="en-US" sz="16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$6,000</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4104394493"/>
                  </a:ext>
                </a:extLst>
              </a:tr>
              <a:tr h="524512">
                <a:tc gridSpan="2">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Mission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gridSpan="2">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endParaRPr kumimoji="0" lang="en-US" altLang="en-US" sz="1600" b="0" i="0" u="none" strike="noStrike" cap="none" normalizeH="0" baseline="0">
                        <a:ln>
                          <a:noFill/>
                        </a:ln>
                        <a:solidFill>
                          <a:srgbClr val="000000"/>
                        </a:solidFill>
                        <a:effectLst/>
                        <a:latin typeface="Franklin Gothic Book" panose="020B0503020102020204" pitchFamily="34" charset="0"/>
                        <a:cs typeface="Arial" panose="020B0604020202020204"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endParaRPr kumimoji="0" lang="en-US" altLang="en-US" sz="16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$28,000</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927648858"/>
                  </a:ext>
                </a:extLst>
              </a:tr>
              <a:tr h="524512">
                <a:tc gridSpan="5">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Membership – Small Groups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$2,000</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253520249"/>
                  </a:ext>
                </a:extLst>
              </a:tr>
              <a:tr h="524512">
                <a:tc gridSpan="4">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Pastoral Compensation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endParaRPr kumimoji="0" lang="en-US" altLang="en-US" sz="1600" b="0" i="0" u="none" strike="noStrike" cap="none" normalizeH="0" baseline="0">
                        <a:ln>
                          <a:noFill/>
                        </a:ln>
                        <a:solidFill>
                          <a:srgbClr val="000000"/>
                        </a:solidFill>
                        <a:effectLst/>
                        <a:latin typeface="Franklin Gothic Book" panose="020B0503020102020204" pitchFamily="34" charset="0"/>
                        <a:cs typeface="Arial" panose="020B0604020202020204"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$76,000</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994895860"/>
                  </a:ext>
                </a:extLst>
              </a:tr>
              <a:tr h="637409">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Staff Parish - Other</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gridSpan="3">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tx1"/>
                        </a:buClr>
                        <a:buSzPct val="75000"/>
                        <a:buFontTx/>
                        <a:buNone/>
                        <a:tabLst/>
                      </a:pPr>
                      <a:endParaRPr kumimoji="0" lang="en-US" altLang="en-US" sz="2000" b="0" i="0" u="none" strike="noStrike" cap="none" normalizeH="0" baseline="0">
                        <a:ln>
                          <a:noFill/>
                        </a:ln>
                        <a:solidFill>
                          <a:srgbClr val="000000"/>
                        </a:solidFill>
                        <a:effectLst/>
                        <a:latin typeface="Franklin Gothic Book" panose="020B0503020102020204" pitchFamily="34" charset="0"/>
                        <a:cs typeface="Arial" panose="020B0604020202020204"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endParaRPr kumimoji="0" lang="en-US" altLang="en-US" sz="1600" b="0" i="0" u="none" strike="noStrike" cap="none" normalizeH="0" baseline="0">
                        <a:ln>
                          <a:noFill/>
                        </a:ln>
                        <a:solidFill>
                          <a:srgbClr val="000000"/>
                        </a:solidFill>
                        <a:effectLst/>
                        <a:latin typeface="Franklin Gothic Book" panose="020B0503020102020204" pitchFamily="34" charset="0"/>
                        <a:cs typeface="Arial" panose="020B0604020202020204"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$56,000</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15216356"/>
                  </a:ext>
                </a:extLst>
              </a:tr>
              <a:tr h="524512">
                <a:tc gridSpan="4">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Property</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endParaRPr kumimoji="0" lang="en-US" altLang="en-US" sz="16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$93,932</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203279189"/>
                  </a:ext>
                </a:extLst>
              </a:tr>
              <a:tr h="524512">
                <a:tc gridSpan="5">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Programs &amp; Communications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
                          <a:schemeClr val="tx1"/>
                        </a:buClr>
                        <a:buSzPct val="75000"/>
                        <a:buFontTx/>
                        <a:buNone/>
                        <a:tabLst/>
                      </a:pPr>
                      <a:r>
                        <a:rPr kumimoji="0" lang="en-US" altLang="en-US" sz="2000" b="0" i="0" u="none" strike="noStrike" cap="none" normalizeH="0" baseline="0" dirty="0">
                          <a:ln>
                            <a:noFill/>
                          </a:ln>
                          <a:solidFill>
                            <a:srgbClr val="000000"/>
                          </a:solidFill>
                          <a:effectLst/>
                          <a:latin typeface="Franklin Gothic Book" panose="020B0503020102020204" pitchFamily="34" charset="0"/>
                          <a:cs typeface="Arial" panose="020B0604020202020204" pitchFamily="34" charset="0"/>
                        </a:rPr>
                        <a:t>$8,000</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398890990"/>
                  </a:ext>
                </a:extLst>
              </a:tr>
            </a:tbl>
          </a:graphicData>
        </a:graphic>
      </p:graphicFrame>
    </p:spTree>
    <p:extLst>
      <p:ext uri="{BB962C8B-B14F-4D97-AF65-F5344CB8AC3E}">
        <p14:creationId xmlns:p14="http://schemas.microsoft.com/office/powerpoint/2010/main" val="107390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07" y="-145279"/>
            <a:ext cx="8293693" cy="1404393"/>
          </a:xfrm>
          <a:solidFill>
            <a:schemeClr val="bg1"/>
          </a:solidFill>
        </p:spPr>
        <p:txBody>
          <a:bodyPr/>
          <a:lstStyle/>
          <a:p>
            <a:r>
              <a:rPr lang="en-US" dirty="0"/>
              <a:t>Percentage Allocations</a:t>
            </a:r>
          </a:p>
        </p:txBody>
      </p:sp>
      <p:graphicFrame>
        <p:nvGraphicFramePr>
          <p:cNvPr id="6" name="Group 93">
            <a:extLst>
              <a:ext uri="{FF2B5EF4-FFF2-40B4-BE49-F238E27FC236}">
                <a16:creationId xmlns:a16="http://schemas.microsoft.com/office/drawing/2014/main" id="{C42E2355-77AB-4BD1-92B9-F3D421F8AA51}"/>
              </a:ext>
            </a:extLst>
          </p:cNvPr>
          <p:cNvGraphicFramePr>
            <a:graphicFrameLocks noGrp="1"/>
          </p:cNvGraphicFramePr>
          <p:nvPr>
            <p:extLst>
              <p:ext uri="{D42A27DB-BD31-4B8C-83A1-F6EECF244321}">
                <p14:modId xmlns:p14="http://schemas.microsoft.com/office/powerpoint/2010/main" val="733638320"/>
              </p:ext>
            </p:extLst>
          </p:nvPr>
        </p:nvGraphicFramePr>
        <p:xfrm>
          <a:off x="393107" y="974221"/>
          <a:ext cx="8293695" cy="5508917"/>
        </p:xfrm>
        <a:graphic>
          <a:graphicData uri="http://schemas.openxmlformats.org/drawingml/2006/table">
            <a:tbl>
              <a:tblPr/>
              <a:tblGrid>
                <a:gridCol w="495094">
                  <a:extLst>
                    <a:ext uri="{9D8B030D-6E8A-4147-A177-3AD203B41FA5}">
                      <a16:colId xmlns:a16="http://schemas.microsoft.com/office/drawing/2014/main" val="1908648090"/>
                    </a:ext>
                  </a:extLst>
                </a:gridCol>
                <a:gridCol w="295029">
                  <a:extLst>
                    <a:ext uri="{9D8B030D-6E8A-4147-A177-3AD203B41FA5}">
                      <a16:colId xmlns:a16="http://schemas.microsoft.com/office/drawing/2014/main" val="1292570294"/>
                    </a:ext>
                  </a:extLst>
                </a:gridCol>
                <a:gridCol w="343755">
                  <a:extLst>
                    <a:ext uri="{9D8B030D-6E8A-4147-A177-3AD203B41FA5}">
                      <a16:colId xmlns:a16="http://schemas.microsoft.com/office/drawing/2014/main" val="2258328824"/>
                    </a:ext>
                  </a:extLst>
                </a:gridCol>
                <a:gridCol w="376942">
                  <a:extLst>
                    <a:ext uri="{9D8B030D-6E8A-4147-A177-3AD203B41FA5}">
                      <a16:colId xmlns:a16="http://schemas.microsoft.com/office/drawing/2014/main" val="4251014457"/>
                    </a:ext>
                  </a:extLst>
                </a:gridCol>
                <a:gridCol w="829383">
                  <a:extLst>
                    <a:ext uri="{9D8B030D-6E8A-4147-A177-3AD203B41FA5}">
                      <a16:colId xmlns:a16="http://schemas.microsoft.com/office/drawing/2014/main" val="299293795"/>
                    </a:ext>
                  </a:extLst>
                </a:gridCol>
                <a:gridCol w="1110548">
                  <a:extLst>
                    <a:ext uri="{9D8B030D-6E8A-4147-A177-3AD203B41FA5}">
                      <a16:colId xmlns:a16="http://schemas.microsoft.com/office/drawing/2014/main" val="3079669265"/>
                    </a:ext>
                  </a:extLst>
                </a:gridCol>
                <a:gridCol w="204540">
                  <a:extLst>
                    <a:ext uri="{9D8B030D-6E8A-4147-A177-3AD203B41FA5}">
                      <a16:colId xmlns:a16="http://schemas.microsoft.com/office/drawing/2014/main" val="3039776937"/>
                    </a:ext>
                  </a:extLst>
                </a:gridCol>
                <a:gridCol w="835223">
                  <a:extLst>
                    <a:ext uri="{9D8B030D-6E8A-4147-A177-3AD203B41FA5}">
                      <a16:colId xmlns:a16="http://schemas.microsoft.com/office/drawing/2014/main" val="2668670722"/>
                    </a:ext>
                  </a:extLst>
                </a:gridCol>
                <a:gridCol w="1029009">
                  <a:extLst>
                    <a:ext uri="{9D8B030D-6E8A-4147-A177-3AD203B41FA5}">
                      <a16:colId xmlns:a16="http://schemas.microsoft.com/office/drawing/2014/main" val="773995252"/>
                    </a:ext>
                  </a:extLst>
                </a:gridCol>
                <a:gridCol w="778882">
                  <a:extLst>
                    <a:ext uri="{9D8B030D-6E8A-4147-A177-3AD203B41FA5}">
                      <a16:colId xmlns:a16="http://schemas.microsoft.com/office/drawing/2014/main" val="4042349794"/>
                    </a:ext>
                  </a:extLst>
                </a:gridCol>
                <a:gridCol w="1073683">
                  <a:extLst>
                    <a:ext uri="{9D8B030D-6E8A-4147-A177-3AD203B41FA5}">
                      <a16:colId xmlns:a16="http://schemas.microsoft.com/office/drawing/2014/main" val="1468599856"/>
                    </a:ext>
                  </a:extLst>
                </a:gridCol>
                <a:gridCol w="921607">
                  <a:extLst>
                    <a:ext uri="{9D8B030D-6E8A-4147-A177-3AD203B41FA5}">
                      <a16:colId xmlns:a16="http://schemas.microsoft.com/office/drawing/2014/main" val="1851211287"/>
                    </a:ext>
                  </a:extLst>
                </a:gridCol>
              </a:tblGrid>
              <a:tr h="467406">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3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gridSpan="3">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Worship</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Education</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Mission</a:t>
                      </a:r>
                    </a:p>
                  </a:txBody>
                  <a:tcPr anchor="b" horzOverflow="overflow">
                    <a:lnL>
                      <a:noFill/>
                    </a:lnL>
                    <a:lnR>
                      <a:noFill/>
                    </a:lnR>
                    <a:lnT>
                      <a:noFill/>
                    </a:lnT>
                    <a:lnB>
                      <a:noFill/>
                    </a:lnB>
                    <a:lnTlToBr>
                      <a:noFill/>
                    </a:lnTlToBr>
                    <a:lnBlToTr>
                      <a:noFill/>
                    </a:lnBlToTr>
                    <a:noFill/>
                  </a:tcPr>
                </a:tc>
                <a:tc gridSpan="2">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Fellowship      Pastoral Ca</a:t>
                      </a:r>
                    </a:p>
                  </a:txBody>
                  <a:tcPr anchor="b" horzOverflow="overflow">
                    <a:lnL>
                      <a:noFill/>
                    </a:lnL>
                    <a:lnR>
                      <a:noFill/>
                    </a:lnR>
                    <a:lnT>
                      <a:noFill/>
                    </a:lnT>
                    <a:lnB>
                      <a:noFill/>
                    </a:lnB>
                    <a:lnTlToBr>
                      <a:noFill/>
                    </a:lnTlToBr>
                    <a:lnBlToTr>
                      <a:noFill/>
                    </a:lnBlToTr>
                    <a:noFill/>
                  </a:tcPr>
                </a:tc>
                <a:tc hMerge="1">
                  <a:txBody>
                    <a:bodyPr/>
                    <a:lstStyle/>
                    <a:p>
                      <a:endParaRPr lang="en-US"/>
                    </a:p>
                  </a:txBody>
                  <a:tcPr>
                    <a:lnL>
                      <a:noFill/>
                    </a:lnL>
                    <a:lnR>
                      <a:noFill/>
                    </a:lnR>
                    <a:lnT>
                      <a:noFill/>
                    </a:lnT>
                    <a:lnB>
                      <a:noFill/>
                    </a:lnB>
                    <a:lnTlToBr>
                      <a:noFill/>
                    </a:lnTlToBr>
                    <a:lnBlToTr>
                      <a:noFill/>
                    </a:lnBlToTr>
                    <a:noFill/>
                  </a:tcPr>
                </a:tc>
                <a:extLst>
                  <a:ext uri="{0D108BD9-81ED-4DB2-BD59-A6C34878D82A}">
                    <a16:rowId xmlns:a16="http://schemas.microsoft.com/office/drawing/2014/main" val="2350348418"/>
                  </a:ext>
                </a:extLst>
              </a:tr>
              <a:tr h="571236">
                <a:tc gridSpan="4">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Worship &amp; Music</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$4,500</a:t>
                      </a: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Proxima Nova" panose="02000506030000020004" pitchFamily="2" charset="0"/>
                          <a:cs typeface="Arial" panose="020B0604020202020204" pitchFamily="34" charset="0"/>
                        </a:rPr>
                        <a:t>100%</a:t>
                      </a: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423143320"/>
                  </a:ext>
                </a:extLst>
              </a:tr>
              <a:tr h="571236">
                <a:tc gridSpan="5">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Christian Ed/Spiritual Formation</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$6,000</a:t>
                      </a: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100%</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189414247"/>
                  </a:ext>
                </a:extLst>
              </a:tr>
              <a:tr h="720508">
                <a:tc gridSpan="3">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Mission</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5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hMerge="1">
                  <a:txBody>
                    <a:bodyPr/>
                    <a:lstStyle/>
                    <a:p>
                      <a:endParaRPr lang="en-US" dirty="0"/>
                    </a:p>
                  </a:txBody>
                  <a:tcPr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defRPr sz="1800" kern="1200">
                          <a:solidFill>
                            <a:schemeClr val="tx1"/>
                          </a:solidFill>
                          <a:latin typeface="Century Gothic" panose="020B0502020202020204"/>
                        </a:defRPr>
                      </a:lvl1pPr>
                      <a:lvl2pPr marL="457200" algn="l" defTabSz="457200" rtl="0" eaLnBrk="1" latinLnBrk="0" hangingPunct="1">
                        <a:defRPr sz="1800" kern="1200">
                          <a:solidFill>
                            <a:schemeClr val="tx1"/>
                          </a:solidFill>
                          <a:latin typeface="Century Gothic" panose="020B0502020202020204"/>
                        </a:defRPr>
                      </a:lvl2pPr>
                      <a:lvl3pPr marL="914400" algn="l" defTabSz="457200" rtl="0" eaLnBrk="1" latinLnBrk="0" hangingPunct="1">
                        <a:defRPr sz="1800" kern="1200">
                          <a:solidFill>
                            <a:schemeClr val="tx1"/>
                          </a:solidFill>
                          <a:latin typeface="Century Gothic" panose="020B0502020202020204"/>
                        </a:defRPr>
                      </a:lvl3pPr>
                      <a:lvl4pPr marL="1371600" algn="l" defTabSz="457200" rtl="0" eaLnBrk="1" latinLnBrk="0" hangingPunct="1">
                        <a:defRPr sz="1800" kern="1200">
                          <a:solidFill>
                            <a:schemeClr val="tx1"/>
                          </a:solidFill>
                          <a:latin typeface="Century Gothic" panose="020B0502020202020204"/>
                        </a:defRPr>
                      </a:lvl4pPr>
                      <a:lvl5pPr marL="1828800" algn="l" defTabSz="457200" rtl="0" eaLnBrk="1" latinLnBrk="0" hangingPunct="1">
                        <a:defRPr sz="1800" kern="1200">
                          <a:solidFill>
                            <a:schemeClr val="tx1"/>
                          </a:solidFill>
                          <a:latin typeface="Century Gothic" panose="020B0502020202020204"/>
                        </a:defRPr>
                      </a:lvl5pPr>
                      <a:lvl6pPr marL="2286000" algn="l" defTabSz="457200" rtl="0" eaLnBrk="1" latinLnBrk="0" hangingPunct="1">
                        <a:defRPr sz="1800" kern="1200">
                          <a:solidFill>
                            <a:schemeClr val="tx1"/>
                          </a:solidFill>
                          <a:latin typeface="Century Gothic" panose="020B0502020202020204"/>
                        </a:defRPr>
                      </a:lvl6pPr>
                      <a:lvl7pPr marL="2743200" algn="l" defTabSz="457200" rtl="0" eaLnBrk="1" latinLnBrk="0" hangingPunct="1">
                        <a:defRPr sz="1800" kern="1200">
                          <a:solidFill>
                            <a:schemeClr val="tx1"/>
                          </a:solidFill>
                          <a:latin typeface="Century Gothic" panose="020B0502020202020204"/>
                        </a:defRPr>
                      </a:lvl7pPr>
                      <a:lvl8pPr marL="3200400" algn="l" defTabSz="457200" rtl="0" eaLnBrk="1" latinLnBrk="0" hangingPunct="1">
                        <a:defRPr sz="1800" kern="1200">
                          <a:solidFill>
                            <a:schemeClr val="tx1"/>
                          </a:solidFill>
                          <a:latin typeface="Century Gothic" panose="020B0502020202020204"/>
                        </a:defRPr>
                      </a:lvl8pPr>
                      <a:lvl9pPr marL="3657600" algn="l" defTabSz="457200" rtl="0" eaLnBrk="1" latinLnBrk="0" hangingPunct="1">
                        <a:defRPr sz="1800" kern="1200">
                          <a:solidFill>
                            <a:schemeClr val="tx1"/>
                          </a:solidFill>
                          <a:latin typeface="Century Gothic" panose="020B0502020202020204"/>
                        </a:defRPr>
                      </a:lvl9pPr>
                    </a:lstStyle>
                    <a:p>
                      <a:endParaRPr lang="en-US" sz="1700" dirty="0"/>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$28,000</a:t>
                      </a: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100%</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778385578"/>
                  </a:ext>
                </a:extLst>
              </a:tr>
              <a:tr h="571236">
                <a:tc gridSpan="5">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Proxima Nova" panose="02000506030000020004" pitchFamily="2" charset="0"/>
                          <a:cs typeface="Arial" panose="020B0604020202020204" pitchFamily="34" charset="0"/>
                        </a:rPr>
                        <a:t>Membership - Small Groups</a:t>
                      </a: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$2,000</a:t>
                      </a: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100%</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30824085"/>
                  </a:ext>
                </a:extLst>
              </a:tr>
              <a:tr h="350900">
                <a:tc gridSpan="5">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Proxima Nova" panose="02000506030000020004" pitchFamily="2" charset="0"/>
                          <a:cs typeface="Arial" panose="020B0604020202020204" pitchFamily="34" charset="0"/>
                        </a:rPr>
                        <a:t>Pastoral Compensation</a:t>
                      </a: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$76,000</a:t>
                      </a: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highlight>
                            <a:srgbClr val="FF0000"/>
                          </a:highlight>
                          <a:latin typeface="Proxima Nova" panose="02000506030000020004" pitchFamily="2" charset="0"/>
                          <a:cs typeface="Arial" panose="020B0604020202020204" pitchFamily="34" charset="0"/>
                        </a:rPr>
                        <a:t>35%</a:t>
                      </a:r>
                      <a:endParaRPr kumimoji="0" lang="en-US" altLang="en-US" sz="1400" b="1" i="0" u="none" strike="noStrike" cap="none" normalizeH="0" baseline="0" dirty="0">
                        <a:ln>
                          <a:noFill/>
                        </a:ln>
                        <a:solidFill>
                          <a:schemeClr val="tx1"/>
                        </a:solidFill>
                        <a:effectLst/>
                        <a:highlight>
                          <a:srgbClr val="FF0000"/>
                        </a:highligh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highlight>
                            <a:srgbClr val="00FF00"/>
                          </a:highlight>
                          <a:latin typeface="Proxima Nova" panose="02000506030000020004" pitchFamily="2" charset="0"/>
                          <a:cs typeface="Arial" panose="020B0604020202020204" pitchFamily="34" charset="0"/>
                        </a:rPr>
                        <a:t>20%</a:t>
                      </a:r>
                      <a:endParaRPr kumimoji="0" lang="en-US" altLang="en-US" sz="1400" b="1" i="0" u="none" strike="noStrike" cap="none" normalizeH="0" baseline="0" dirty="0">
                        <a:ln>
                          <a:noFill/>
                        </a:ln>
                        <a:solidFill>
                          <a:schemeClr val="tx1"/>
                        </a:solidFill>
                        <a:effectLst/>
                        <a:highlight>
                          <a:srgbClr val="00FF00"/>
                        </a:highligh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highlight>
                            <a:srgbClr val="008080"/>
                          </a:highlight>
                          <a:latin typeface="Proxima Nova" panose="02000506030000020004" pitchFamily="2" charset="0"/>
                          <a:cs typeface="Arial" panose="020B0604020202020204" pitchFamily="34" charset="0"/>
                        </a:rPr>
                        <a:t>10%</a:t>
                      </a:r>
                      <a:endParaRPr kumimoji="0" lang="en-US" altLang="en-US" sz="1400" b="1" i="0" u="none" strike="noStrike" cap="none" normalizeH="0" baseline="0" dirty="0">
                        <a:ln>
                          <a:noFill/>
                        </a:ln>
                        <a:solidFill>
                          <a:schemeClr val="tx1"/>
                        </a:solidFill>
                        <a:effectLst/>
                        <a:highlight>
                          <a:srgbClr val="008080"/>
                        </a:highligh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highlight>
                            <a:srgbClr val="FF00FF"/>
                          </a:highlight>
                          <a:latin typeface="Proxima Nova" panose="02000506030000020004" pitchFamily="2" charset="0"/>
                          <a:cs typeface="Arial" panose="020B0604020202020204" pitchFamily="34" charset="0"/>
                        </a:rPr>
                        <a:t>10%</a:t>
                      </a:r>
                      <a:endParaRPr kumimoji="0" lang="en-US" altLang="en-US" sz="1400" b="1" i="0" u="none" strike="noStrike" cap="none" normalizeH="0" baseline="0" dirty="0">
                        <a:ln>
                          <a:noFill/>
                        </a:ln>
                        <a:solidFill>
                          <a:schemeClr val="tx1"/>
                        </a:solidFill>
                        <a:effectLst/>
                        <a:highlight>
                          <a:srgbClr val="FF00FF"/>
                        </a:highligh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highlight>
                            <a:srgbClr val="808000"/>
                          </a:highlight>
                          <a:latin typeface="Proxima Nova" panose="02000506030000020004" pitchFamily="2" charset="0"/>
                          <a:cs typeface="Arial" panose="020B0604020202020204" pitchFamily="34" charset="0"/>
                        </a:rPr>
                        <a:t>25%</a:t>
                      </a:r>
                      <a:endParaRPr kumimoji="0" lang="en-US" altLang="en-US" sz="1400" b="1" i="0" u="none" strike="noStrike" cap="none" normalizeH="0" baseline="0" dirty="0">
                        <a:ln>
                          <a:noFill/>
                        </a:ln>
                        <a:solidFill>
                          <a:schemeClr val="tx1"/>
                        </a:solidFill>
                        <a:effectLst/>
                        <a:highlight>
                          <a:srgbClr val="808000"/>
                        </a:highligh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866395659"/>
                  </a:ext>
                </a:extLst>
              </a:tr>
              <a:tr h="571236">
                <a:tc gridSpan="5">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Proxima Nova" panose="02000506030000020004" pitchFamily="2" charset="0"/>
                          <a:cs typeface="Arial" panose="020B0604020202020204" pitchFamily="34" charset="0"/>
                        </a:rPr>
                        <a:t>Staff Parish - Other Staff</a:t>
                      </a: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$56,000</a:t>
                      </a: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40%</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B050"/>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25%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B050"/>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15%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B050"/>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15%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B050"/>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B050"/>
                    </a:solidFill>
                  </a:tcPr>
                </a:tc>
                <a:extLst>
                  <a:ext uri="{0D108BD9-81ED-4DB2-BD59-A6C34878D82A}">
                    <a16:rowId xmlns:a16="http://schemas.microsoft.com/office/drawing/2014/main" val="3500936320"/>
                  </a:ext>
                </a:extLst>
              </a:tr>
              <a:tr h="571236">
                <a:tc gridSpan="4">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Proxima Nova" panose="02000506030000020004" pitchFamily="2" charset="0"/>
                          <a:cs typeface="Arial" panose="020B0604020202020204" pitchFamily="34" charset="0"/>
                        </a:rPr>
                        <a:t>Property - all costs</a:t>
                      </a: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altLang="en-US" sz="15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$93,932</a:t>
                      </a: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25%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B31166">
                        <a:lumMod val="60000"/>
                        <a:lumOff val="40000"/>
                      </a:srgbClr>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30%</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B31166">
                        <a:lumMod val="60000"/>
                        <a:lumOff val="40000"/>
                      </a:srgbClr>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15%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B31166">
                        <a:lumMod val="60000"/>
                        <a:lumOff val="40000"/>
                      </a:srgbClr>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20%</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B31166">
                        <a:lumMod val="60000"/>
                        <a:lumOff val="40000"/>
                      </a:srgbClr>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10%</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B31166">
                        <a:lumMod val="60000"/>
                        <a:lumOff val="40000"/>
                      </a:srgbClr>
                    </a:solidFill>
                  </a:tcPr>
                </a:tc>
                <a:extLst>
                  <a:ext uri="{0D108BD9-81ED-4DB2-BD59-A6C34878D82A}">
                    <a16:rowId xmlns:a16="http://schemas.microsoft.com/office/drawing/2014/main" val="1546942664"/>
                  </a:ext>
                </a:extLst>
              </a:tr>
              <a:tr h="605328">
                <a:tc gridSpan="5">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Programs &amp; Communications</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$8,000</a:t>
                      </a: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25%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70C0"/>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25%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70C0"/>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25%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70C0"/>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25%</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70C0"/>
                    </a:solid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solidFill>
                      <a:srgbClr val="0070C0"/>
                    </a:solidFill>
                  </a:tcPr>
                </a:tc>
                <a:extLst>
                  <a:ext uri="{0D108BD9-81ED-4DB2-BD59-A6C34878D82A}">
                    <a16:rowId xmlns:a16="http://schemas.microsoft.com/office/drawing/2014/main" val="63991690"/>
                  </a:ext>
                </a:extLst>
              </a:tr>
              <a:tr h="508595">
                <a:tc gridSpan="2">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Proxima Nova" panose="02000506030000020004" pitchFamily="2" charset="0"/>
                          <a:cs typeface="Arial" panose="020B0604020202020204" pitchFamily="34" charset="0"/>
                        </a:rPr>
                        <a:t>Total</a:t>
                      </a: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hMerge="1">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5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gridSpan="2">
                  <a:txBody>
                    <a:bodyPr/>
                    <a:lstStyle>
                      <a:lvl1pPr marL="0" algn="l" defTabSz="457200" rtl="0" eaLnBrk="1" latinLnBrk="0" hangingPunct="1">
                        <a:defRPr sz="1800" kern="1200">
                          <a:solidFill>
                            <a:schemeClr val="tx1"/>
                          </a:solidFill>
                          <a:latin typeface="Century Gothic" panose="020B0502020202020204"/>
                        </a:defRPr>
                      </a:lvl1pPr>
                      <a:lvl2pPr marL="457200" algn="l" defTabSz="457200" rtl="0" eaLnBrk="1" latinLnBrk="0" hangingPunct="1">
                        <a:defRPr sz="1800" kern="1200">
                          <a:solidFill>
                            <a:schemeClr val="tx1"/>
                          </a:solidFill>
                          <a:latin typeface="Century Gothic" panose="020B0502020202020204"/>
                        </a:defRPr>
                      </a:lvl2pPr>
                      <a:lvl3pPr marL="914400" algn="l" defTabSz="457200" rtl="0" eaLnBrk="1" latinLnBrk="0" hangingPunct="1">
                        <a:defRPr sz="1800" kern="1200">
                          <a:solidFill>
                            <a:schemeClr val="tx1"/>
                          </a:solidFill>
                          <a:latin typeface="Century Gothic" panose="020B0502020202020204"/>
                        </a:defRPr>
                      </a:lvl3pPr>
                      <a:lvl4pPr marL="1371600" algn="l" defTabSz="457200" rtl="0" eaLnBrk="1" latinLnBrk="0" hangingPunct="1">
                        <a:defRPr sz="1800" kern="1200">
                          <a:solidFill>
                            <a:schemeClr val="tx1"/>
                          </a:solidFill>
                          <a:latin typeface="Century Gothic" panose="020B0502020202020204"/>
                        </a:defRPr>
                      </a:lvl4pPr>
                      <a:lvl5pPr marL="1828800" algn="l" defTabSz="457200" rtl="0" eaLnBrk="1" latinLnBrk="0" hangingPunct="1">
                        <a:defRPr sz="1800" kern="1200">
                          <a:solidFill>
                            <a:schemeClr val="tx1"/>
                          </a:solidFill>
                          <a:latin typeface="Century Gothic" panose="020B0502020202020204"/>
                        </a:defRPr>
                      </a:lvl5pPr>
                      <a:lvl6pPr marL="2286000" algn="l" defTabSz="457200" rtl="0" eaLnBrk="1" latinLnBrk="0" hangingPunct="1">
                        <a:defRPr sz="1800" kern="1200">
                          <a:solidFill>
                            <a:schemeClr val="tx1"/>
                          </a:solidFill>
                          <a:latin typeface="Century Gothic" panose="020B0502020202020204"/>
                        </a:defRPr>
                      </a:lvl6pPr>
                      <a:lvl7pPr marL="2743200" algn="l" defTabSz="457200" rtl="0" eaLnBrk="1" latinLnBrk="0" hangingPunct="1">
                        <a:defRPr sz="1800" kern="1200">
                          <a:solidFill>
                            <a:schemeClr val="tx1"/>
                          </a:solidFill>
                          <a:latin typeface="Century Gothic" panose="020B0502020202020204"/>
                        </a:defRPr>
                      </a:lvl7pPr>
                      <a:lvl8pPr marL="3200400" algn="l" defTabSz="457200" rtl="0" eaLnBrk="1" latinLnBrk="0" hangingPunct="1">
                        <a:defRPr sz="1800" kern="1200">
                          <a:solidFill>
                            <a:schemeClr val="tx1"/>
                          </a:solidFill>
                          <a:latin typeface="Century Gothic" panose="020B0502020202020204"/>
                        </a:defRPr>
                      </a:lvl8pPr>
                      <a:lvl9pPr marL="3657600" algn="l" defTabSz="457200" rtl="0" eaLnBrk="1" latinLnBrk="0" hangingPunct="1">
                        <a:defRPr sz="1800" kern="1200">
                          <a:solidFill>
                            <a:schemeClr val="tx1"/>
                          </a:solidFill>
                          <a:latin typeface="Century Gothic" panose="020B0502020202020204"/>
                        </a:defRPr>
                      </a:lvl9pPr>
                    </a:lstStyle>
                    <a:p>
                      <a:endParaRPr lang="en-US" sz="1700" dirty="0"/>
                    </a:p>
                  </a:txBody>
                  <a:tcPr marL="86919" marR="86919" marT="43459" marB="43459" anchor="b" horzOverflow="overflow">
                    <a:lnL>
                      <a:noFill/>
                    </a:lnL>
                    <a:lnR>
                      <a:noFill/>
                    </a:lnR>
                    <a:lnT>
                      <a:noFill/>
                    </a:lnT>
                    <a:lnB>
                      <a:noFill/>
                    </a:lnB>
                    <a:lnTlToBr>
                      <a:noFill/>
                    </a:lnTlToBr>
                    <a:lnBlToTr>
                      <a:noFill/>
                    </a:lnBlToTr>
                    <a:noFill/>
                  </a:tcPr>
                </a:tc>
                <a:tc hMerge="1">
                  <a:txBody>
                    <a:bodyPr/>
                    <a:lstStyle/>
                    <a:p>
                      <a:endParaRPr lang="en-US" dirty="0"/>
                    </a:p>
                  </a:txBody>
                  <a:tcPr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highlight>
                            <a:srgbClr val="FFFF00"/>
                          </a:highlight>
                          <a:latin typeface="Proxima Nova" panose="02000506030000020004" pitchFamily="2" charset="0"/>
                          <a:cs typeface="Arial" panose="020B0604020202020204" pitchFamily="34" charset="0"/>
                        </a:rPr>
                        <a:t>$274,432</a:t>
                      </a:r>
                      <a:endParaRPr kumimoji="0" lang="en-US" altLang="en-US" sz="1500" b="1" i="0" u="none" strike="noStrike" cap="none" normalizeH="0" baseline="0" dirty="0">
                        <a:ln>
                          <a:noFill/>
                        </a:ln>
                        <a:solidFill>
                          <a:schemeClr val="tx1"/>
                        </a:solidFill>
                        <a:effectLst/>
                        <a:highlight>
                          <a:srgbClr val="FFFF00"/>
                        </a:highligh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tc>
                  <a:txBody>
                    <a:bodyPr/>
                    <a:lstStyle>
                      <a:lvl1pPr marL="0" algn="l" defTabSz="457200" rtl="0" eaLnBrk="1" latinLnBrk="0" hangingPunct="1">
                        <a:spcBef>
                          <a:spcPct val="20000"/>
                        </a:spcBef>
                        <a:buClr>
                          <a:schemeClr val="tx1"/>
                        </a:buClr>
                        <a:buSzPct val="75000"/>
                        <a:buFont typeface="Wingdings" panose="05000000000000000000" pitchFamily="2" charset="2"/>
                        <a:defRPr sz="2400" kern="1200">
                          <a:solidFill>
                            <a:schemeClr val="tx1"/>
                          </a:solidFill>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Clr>
                          <a:schemeClr val="tx1"/>
                        </a:buClr>
                        <a:buSzPct val="75000"/>
                        <a:defRPr sz="2000" kern="1200">
                          <a:solidFill>
                            <a:schemeClr val="tx1"/>
                          </a:solidFill>
                          <a:latin typeface="Arial" panose="020B0604020202020204" pitchFamily="34" charset="0"/>
                          <a:cs typeface="Arial" panose="020B0604020202020204" pitchFamily="34" charset="0"/>
                        </a:defRPr>
                      </a:lvl2pPr>
                      <a:lvl3pPr marL="1143000" indent="-228600" algn="l" defTabSz="457200" rtl="0" eaLnBrk="1" latinLnBrk="0" hangingPunct="1">
                        <a:spcBef>
                          <a:spcPct val="20000"/>
                        </a:spcBef>
                        <a:buClr>
                          <a:schemeClr val="tx1"/>
                        </a:buClr>
                        <a:buSzPct val="75000"/>
                        <a:buFont typeface="Wingdings" panose="05000000000000000000" pitchFamily="2" charset="2"/>
                        <a:defRPr sz="1800" kern="1200">
                          <a:solidFill>
                            <a:schemeClr val="tx1"/>
                          </a:solidFill>
                          <a:latin typeface="Arial" panose="020B0604020202020204" pitchFamily="34" charset="0"/>
                          <a:cs typeface="Arial" panose="020B0604020202020204" pitchFamily="34" charset="0"/>
                        </a:defRPr>
                      </a:lvl3pPr>
                      <a:lvl4pPr marL="1600200" indent="-228600" algn="l" defTabSz="457200" rtl="0" eaLnBrk="1" latinLnBrk="0" hangingPunct="1">
                        <a:spcBef>
                          <a:spcPct val="20000"/>
                        </a:spcBef>
                        <a:buClr>
                          <a:schemeClr val="tx1"/>
                        </a:buClr>
                        <a:buSzPct val="80000"/>
                        <a:defRPr sz="1600" kern="1200">
                          <a:solidFill>
                            <a:schemeClr val="tx1"/>
                          </a:solidFill>
                          <a:latin typeface="Arial" panose="020B0604020202020204" pitchFamily="34" charset="0"/>
                          <a:cs typeface="Arial" panose="020B0604020202020204" pitchFamily="34" charset="0"/>
                        </a:defRPr>
                      </a:lvl4pPr>
                      <a:lvl5pPr marL="2057400" indent="-228600" algn="l" defTabSz="457200" rtl="0" eaLnBrk="1" latinLnBrk="0" hangingPunct="1">
                        <a:spcBef>
                          <a:spcPct val="20000"/>
                        </a:spcBef>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5pPr>
                      <a:lvl6pPr marL="25146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6pPr>
                      <a:lvl7pPr marL="29718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7pPr>
                      <a:lvl8pPr marL="34290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8pPr>
                      <a:lvl9pPr marL="3886200" indent="-228600" algn="l" defTabSz="457200" rtl="0" eaLnBrk="1" fontAlgn="base" latinLnBrk="0" hangingPunct="1">
                        <a:spcBef>
                          <a:spcPct val="20000"/>
                        </a:spcBef>
                        <a:spcAft>
                          <a:spcPct val="0"/>
                        </a:spcAft>
                        <a:buClr>
                          <a:schemeClr val="tx1"/>
                        </a:buClr>
                        <a:buSzPct val="65000"/>
                        <a:buFont typeface="Wingdings" panose="05000000000000000000" pitchFamily="2" charset="2"/>
                        <a:defRPr sz="16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marL="86919" marR="86919" marT="43459" marB="43459"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723956831"/>
                  </a:ext>
                </a:extLst>
              </a:tr>
            </a:tbl>
          </a:graphicData>
        </a:graphic>
      </p:graphicFrame>
    </p:spTree>
    <p:extLst>
      <p:ext uri="{BB962C8B-B14F-4D97-AF65-F5344CB8AC3E}">
        <p14:creationId xmlns:p14="http://schemas.microsoft.com/office/powerpoint/2010/main" val="383057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Ministry Category Totals!</a:t>
            </a:r>
          </a:p>
        </p:txBody>
      </p:sp>
      <p:sp>
        <p:nvSpPr>
          <p:cNvPr id="3" name="Content Placeholder 2"/>
          <p:cNvSpPr>
            <a:spLocks noGrp="1"/>
          </p:cNvSpPr>
          <p:nvPr>
            <p:ph idx="1"/>
          </p:nvPr>
        </p:nvSpPr>
        <p:spPr/>
        <p:txBody>
          <a:bodyPr>
            <a:noAutofit/>
          </a:bodyPr>
          <a:lstStyle/>
          <a:p>
            <a:pPr marL="0" indent="0">
              <a:buNone/>
            </a:pPr>
            <a:r>
              <a:rPr lang="en-US" sz="2400" dirty="0">
                <a:latin typeface="Proxima Nova" panose="02000506030000020004" pitchFamily="2" charset="0"/>
              </a:rPr>
              <a:t>Add another set of ministry category columns</a:t>
            </a:r>
          </a:p>
          <a:p>
            <a:pPr marL="0" indent="0">
              <a:buNone/>
            </a:pPr>
            <a:endParaRPr lang="en-US" sz="2400" dirty="0">
              <a:latin typeface="Proxima Nova" panose="02000506030000020004" pitchFamily="2" charset="0"/>
            </a:endParaRPr>
          </a:p>
          <a:p>
            <a:pPr marL="0" indent="0">
              <a:buNone/>
            </a:pPr>
            <a:r>
              <a:rPr lang="en-US" sz="2400" dirty="0">
                <a:latin typeface="Proxima Nova" panose="02000506030000020004" pitchFamily="2" charset="0"/>
              </a:rPr>
              <a:t>Multiply the percentage column by the budget line item amount</a:t>
            </a:r>
          </a:p>
          <a:p>
            <a:pPr marL="0" indent="0">
              <a:buNone/>
            </a:pPr>
            <a:endParaRPr lang="en-US" sz="2400" dirty="0">
              <a:latin typeface="Proxima Nova" panose="02000506030000020004" pitchFamily="2" charset="0"/>
            </a:endParaRPr>
          </a:p>
          <a:p>
            <a:pPr marL="0" indent="0">
              <a:buNone/>
            </a:pPr>
            <a:r>
              <a:rPr lang="en-US" sz="2400" dirty="0">
                <a:latin typeface="Proxima Nova" panose="02000506030000020004" pitchFamily="2" charset="0"/>
              </a:rPr>
              <a:t>Total ministry categories columns</a:t>
            </a:r>
          </a:p>
          <a:p>
            <a:pPr marL="0" indent="0">
              <a:buNone/>
            </a:pPr>
            <a:endParaRPr lang="en-US" sz="2400" dirty="0">
              <a:latin typeface="Proxima Nova" panose="02000506030000020004" pitchFamily="2" charset="0"/>
            </a:endParaRPr>
          </a:p>
          <a:p>
            <a:pPr marL="0" indent="0">
              <a:buNone/>
            </a:pPr>
            <a:r>
              <a:rPr lang="en-US" sz="2400" dirty="0">
                <a:latin typeface="Proxima Nova" panose="02000506030000020004" pitchFamily="2" charset="0"/>
              </a:rPr>
              <a:t>Column totals are ministry category totals</a:t>
            </a:r>
          </a:p>
        </p:txBody>
      </p:sp>
    </p:spTree>
    <p:extLst>
      <p:ext uri="{BB962C8B-B14F-4D97-AF65-F5344CB8AC3E}">
        <p14:creationId xmlns:p14="http://schemas.microsoft.com/office/powerpoint/2010/main" val="38705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90"/>
          <p:cNvGraphicFramePr>
            <a:graphicFrameLocks noGrp="1"/>
          </p:cNvGraphicFramePr>
          <p:nvPr/>
        </p:nvGraphicFramePr>
        <p:xfrm>
          <a:off x="159027" y="1431234"/>
          <a:ext cx="8929314" cy="4715122"/>
        </p:xfrm>
        <a:graphic>
          <a:graphicData uri="http://schemas.openxmlformats.org/drawingml/2006/table">
            <a:tbl>
              <a:tblPr/>
              <a:tblGrid>
                <a:gridCol w="1072245">
                  <a:extLst>
                    <a:ext uri="{9D8B030D-6E8A-4147-A177-3AD203B41FA5}">
                      <a16:colId xmlns:a16="http://schemas.microsoft.com/office/drawing/2014/main" val="2045048828"/>
                    </a:ext>
                  </a:extLst>
                </a:gridCol>
                <a:gridCol w="999520">
                  <a:extLst>
                    <a:ext uri="{9D8B030D-6E8A-4147-A177-3AD203B41FA5}">
                      <a16:colId xmlns:a16="http://schemas.microsoft.com/office/drawing/2014/main" val="2848498061"/>
                    </a:ext>
                  </a:extLst>
                </a:gridCol>
                <a:gridCol w="999520">
                  <a:extLst>
                    <a:ext uri="{9D8B030D-6E8A-4147-A177-3AD203B41FA5}">
                      <a16:colId xmlns:a16="http://schemas.microsoft.com/office/drawing/2014/main" val="515574267"/>
                    </a:ext>
                  </a:extLst>
                </a:gridCol>
                <a:gridCol w="1029287">
                  <a:extLst>
                    <a:ext uri="{9D8B030D-6E8A-4147-A177-3AD203B41FA5}">
                      <a16:colId xmlns:a16="http://schemas.microsoft.com/office/drawing/2014/main" val="3965913695"/>
                    </a:ext>
                  </a:extLst>
                </a:gridCol>
                <a:gridCol w="924160">
                  <a:extLst>
                    <a:ext uri="{9D8B030D-6E8A-4147-A177-3AD203B41FA5}">
                      <a16:colId xmlns:a16="http://schemas.microsoft.com/office/drawing/2014/main" val="655156372"/>
                    </a:ext>
                  </a:extLst>
                </a:gridCol>
                <a:gridCol w="1001899">
                  <a:extLst>
                    <a:ext uri="{9D8B030D-6E8A-4147-A177-3AD203B41FA5}">
                      <a16:colId xmlns:a16="http://schemas.microsoft.com/office/drawing/2014/main" val="2973735942"/>
                    </a:ext>
                  </a:extLst>
                </a:gridCol>
                <a:gridCol w="945289">
                  <a:extLst>
                    <a:ext uri="{9D8B030D-6E8A-4147-A177-3AD203B41FA5}">
                      <a16:colId xmlns:a16="http://schemas.microsoft.com/office/drawing/2014/main" val="1427208629"/>
                    </a:ext>
                  </a:extLst>
                </a:gridCol>
                <a:gridCol w="977705">
                  <a:extLst>
                    <a:ext uri="{9D8B030D-6E8A-4147-A177-3AD203B41FA5}">
                      <a16:colId xmlns:a16="http://schemas.microsoft.com/office/drawing/2014/main" val="1213758364"/>
                    </a:ext>
                  </a:extLst>
                </a:gridCol>
                <a:gridCol w="979689">
                  <a:extLst>
                    <a:ext uri="{9D8B030D-6E8A-4147-A177-3AD203B41FA5}">
                      <a16:colId xmlns:a16="http://schemas.microsoft.com/office/drawing/2014/main" val="3652572113"/>
                    </a:ext>
                  </a:extLst>
                </a:gridCol>
              </a:tblGrid>
              <a:tr h="520226">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Worship</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Education</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Mission</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gridSpan="2">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Fellowship        Pastoral Care</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618018093"/>
                  </a:ext>
                </a:extLst>
              </a:tr>
              <a:tr h="518902">
                <a:tc gridSpan="2">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Worship &amp; Music</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$4,500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$4,500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914551365"/>
                  </a:ext>
                </a:extLst>
              </a:tr>
              <a:tr h="418298">
                <a:tc gridSpan="3">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Christian Ed/Spiritual Formation</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$6,000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$6,000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98428781"/>
                  </a:ext>
                </a:extLst>
              </a:tr>
              <a:tr h="520226">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Proxima Nova" panose="02000506030000020004" pitchFamily="2" charset="0"/>
                          <a:cs typeface="Arial" panose="020B0604020202020204" pitchFamily="34" charset="0"/>
                        </a:rPr>
                        <a:t>Mission</a:t>
                      </a:r>
                      <a:endParaRPr kumimoji="0" lang="en-US" altLang="en-US" sz="18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2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$28,000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$28,000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81517826"/>
                  </a:ext>
                </a:extLst>
              </a:tr>
              <a:tr h="293867">
                <a:tc gridSpan="3">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Membership - Small Groups</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92167611"/>
                  </a:ext>
                </a:extLst>
              </a:tr>
              <a:tr h="293867">
                <a:tc gridSpan="3">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Pastoral Compensation</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$76,000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$26,600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$15,200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$7,600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$7,600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$19,000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632173332"/>
                  </a:ext>
                </a:extLst>
              </a:tr>
              <a:tr h="296515">
                <a:tc gridSpan="3">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Staff Parish - Other Staff</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$56,000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$22,400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$14,000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$8,400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$8,400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$2,800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260112840"/>
                  </a:ext>
                </a:extLst>
              </a:tr>
              <a:tr h="520226">
                <a:tc gridSpan="2">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Property - all costs</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2400" b="1" i="0" u="none" strike="noStrike" cap="none" normalizeH="0" baseline="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$93,932</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$23,483</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$28,180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$14,090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$18,786</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$9,393</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988911758"/>
                  </a:ext>
                </a:extLst>
              </a:tr>
              <a:tr h="293867">
                <a:tc gridSpan="3">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Programs &amp; Communications</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$8,000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$2,000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0</a:t>
                      </a:r>
                      <a:endParaRPr kumimoji="0" lang="en-US" altLang="en-US" sz="18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831312023"/>
                  </a:ext>
                </a:extLst>
              </a:tr>
              <a:tr h="518902">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rPr>
                        <a:t>TOTAL</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highlight>
                            <a:srgbClr val="FFFF00"/>
                          </a:highlight>
                          <a:latin typeface="Proxima Nova" panose="02000506030000020004" pitchFamily="2" charset="0"/>
                          <a:cs typeface="Arial" panose="020B0604020202020204" pitchFamily="34" charset="0"/>
                        </a:rPr>
                        <a:t>$274,432</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highlight>
                            <a:srgbClr val="FFFF00"/>
                          </a:highlight>
                          <a:latin typeface="Proxima Nova" panose="02000506030000020004" pitchFamily="2" charset="0"/>
                          <a:cs typeface="Arial" panose="020B0604020202020204" pitchFamily="34" charset="0"/>
                        </a:rPr>
                        <a:t>$78,983</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highlight>
                            <a:srgbClr val="FFFF00"/>
                          </a:highlight>
                          <a:latin typeface="Proxima Nova" panose="02000506030000020004" pitchFamily="2" charset="0"/>
                          <a:cs typeface="Arial" panose="020B0604020202020204" pitchFamily="34" charset="0"/>
                        </a:rPr>
                        <a:t>$65,380</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highlight>
                            <a:srgbClr val="FFFF00"/>
                          </a:highlight>
                          <a:latin typeface="Proxima Nova" panose="02000506030000020004" pitchFamily="2" charset="0"/>
                          <a:cs typeface="Arial" panose="020B0604020202020204" pitchFamily="34" charset="0"/>
                        </a:rPr>
                        <a:t>$60,090</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highlight>
                            <a:srgbClr val="FFFF00"/>
                          </a:highlight>
                          <a:latin typeface="Proxima Nova" panose="02000506030000020004" pitchFamily="2" charset="0"/>
                          <a:cs typeface="Arial" panose="020B0604020202020204" pitchFamily="34" charset="0"/>
                        </a:rPr>
                        <a:t>$38,786</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highlight>
                            <a:srgbClr val="FFFF00"/>
                          </a:highlight>
                          <a:latin typeface="Proxima Nova" panose="02000506030000020004" pitchFamily="2" charset="0"/>
                          <a:cs typeface="Arial" panose="020B0604020202020204" pitchFamily="34" charset="0"/>
                        </a:rPr>
                        <a:t>$31,193</a:t>
                      </a: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427457934"/>
                  </a:ext>
                </a:extLst>
              </a:tr>
              <a:tr h="520226">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anose="05000000000000000000" pitchFamily="2" charset="2"/>
                        <a:buNone/>
                        <a:tabLst/>
                      </a:pPr>
                      <a:endPar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29%</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rPr>
                        <a:t>24%</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rPr>
                        <a:t>22%</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Proxima Nova" panose="02000506030000020004" pitchFamily="2" charset="0"/>
                          <a:cs typeface="Arial" panose="020B0604020202020204" pitchFamily="34" charset="0"/>
                        </a:rPr>
                        <a:t>14%</a:t>
                      </a:r>
                    </a:p>
                  </a:txBody>
                  <a:tcPr anchor="b"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Proxima Nova" panose="02000506030000020004" pitchFamily="2" charset="0"/>
                          <a:cs typeface="Arial" panose="020B0604020202020204" pitchFamily="34" charset="0"/>
                        </a:rPr>
                        <a:t>11%</a:t>
                      </a: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052666005"/>
                  </a:ext>
                </a:extLst>
              </a:tr>
            </a:tbl>
          </a:graphicData>
        </a:graphic>
      </p:graphicFrame>
      <p:sp>
        <p:nvSpPr>
          <p:cNvPr id="3" name="Title 2"/>
          <p:cNvSpPr>
            <a:spLocks noGrp="1"/>
          </p:cNvSpPr>
          <p:nvPr>
            <p:ph type="title"/>
          </p:nvPr>
        </p:nvSpPr>
        <p:spPr>
          <a:xfrm>
            <a:off x="270344" y="246490"/>
            <a:ext cx="8150087" cy="779228"/>
          </a:xfrm>
        </p:spPr>
        <p:txBody>
          <a:bodyPr>
            <a:normAutofit fontScale="90000"/>
          </a:bodyPr>
          <a:lstStyle/>
          <a:p>
            <a:r>
              <a:rPr lang="en-US" dirty="0"/>
              <a:t>    </a:t>
            </a:r>
            <a:br>
              <a:rPr lang="en-US" dirty="0"/>
            </a:br>
            <a:r>
              <a:rPr lang="en-US" dirty="0"/>
              <a:t>     Percentages for Narrative </a:t>
            </a:r>
          </a:p>
        </p:txBody>
      </p:sp>
    </p:spTree>
    <p:extLst>
      <p:ext uri="{BB962C8B-B14F-4D97-AF65-F5344CB8AC3E}">
        <p14:creationId xmlns:p14="http://schemas.microsoft.com/office/powerpoint/2010/main" val="340599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 Category Totals to </a:t>
            </a:r>
            <a:br>
              <a:rPr lang="en-US" dirty="0"/>
            </a:br>
            <a:r>
              <a:rPr lang="en-US" dirty="0"/>
              <a:t>Create a Pie Chart</a:t>
            </a:r>
          </a:p>
        </p:txBody>
      </p:sp>
      <p:graphicFrame>
        <p:nvGraphicFramePr>
          <p:cNvPr id="3" name="Object 3"/>
          <p:cNvGraphicFramePr>
            <a:graphicFrameLocks noChangeAspect="1"/>
          </p:cNvGraphicFramePr>
          <p:nvPr>
            <p:extLst>
              <p:ext uri="{D42A27DB-BD31-4B8C-83A1-F6EECF244321}">
                <p14:modId xmlns:p14="http://schemas.microsoft.com/office/powerpoint/2010/main" val="1137806841"/>
              </p:ext>
            </p:extLst>
          </p:nvPr>
        </p:nvGraphicFramePr>
        <p:xfrm>
          <a:off x="1041621" y="1714500"/>
          <a:ext cx="7457475" cy="47181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0507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Givers Can Translate Their Giving…</a:t>
            </a:r>
          </a:p>
        </p:txBody>
      </p:sp>
      <p:sp>
        <p:nvSpPr>
          <p:cNvPr id="3" name="Content Placeholder 2"/>
          <p:cNvSpPr>
            <a:spLocks noGrp="1"/>
          </p:cNvSpPr>
          <p:nvPr>
            <p:ph idx="1"/>
          </p:nvPr>
        </p:nvSpPr>
        <p:spPr/>
        <p:txBody>
          <a:bodyPr>
            <a:normAutofit/>
          </a:bodyPr>
          <a:lstStyle/>
          <a:p>
            <a:r>
              <a:rPr lang="en-US" sz="2800" dirty="0">
                <a:latin typeface="Franklin Gothic Book" panose="020B0503020102020204" pitchFamily="34" charset="0"/>
              </a:rPr>
              <a:t>11 cents of every dollar I give goes to Pastoral Care</a:t>
            </a:r>
          </a:p>
          <a:p>
            <a:r>
              <a:rPr lang="en-US" sz="2800" dirty="0">
                <a:latin typeface="Franklin Gothic Book" panose="020B0503020102020204" pitchFamily="34" charset="0"/>
              </a:rPr>
              <a:t>22 cents of every dollar I give goes to Mission</a:t>
            </a:r>
          </a:p>
          <a:p>
            <a:endParaRPr lang="en-US" sz="2800" dirty="0">
              <a:latin typeface="Franklin Gothic Book" panose="020B0503020102020204" pitchFamily="34" charset="0"/>
            </a:endParaRPr>
          </a:p>
          <a:p>
            <a:pPr marL="0" indent="0" algn="ctr">
              <a:buNone/>
            </a:pPr>
            <a:r>
              <a:rPr lang="en-US" sz="2800" dirty="0">
                <a:latin typeface="Franklin Gothic Book" panose="020B0503020102020204" pitchFamily="34" charset="0"/>
              </a:rPr>
              <a:t>The pie chart can lead to </a:t>
            </a:r>
          </a:p>
          <a:p>
            <a:pPr marL="0" indent="0" algn="ctr">
              <a:buNone/>
            </a:pPr>
            <a:r>
              <a:rPr lang="en-US" sz="2800" b="1" dirty="0">
                <a:latin typeface="Franklin Gothic Book" panose="020B0503020102020204" pitchFamily="34" charset="0"/>
              </a:rPr>
              <a:t>congregational </a:t>
            </a:r>
          </a:p>
          <a:p>
            <a:pPr marL="0" indent="0" algn="ctr">
              <a:buNone/>
            </a:pPr>
            <a:r>
              <a:rPr lang="en-US" sz="2800" b="1" dirty="0">
                <a:latin typeface="Franklin Gothic Book" panose="020B0503020102020204" pitchFamily="34" charset="0"/>
              </a:rPr>
              <a:t>self-evaluation and affirmation!</a:t>
            </a:r>
          </a:p>
        </p:txBody>
      </p:sp>
    </p:spTree>
    <p:extLst>
      <p:ext uri="{BB962C8B-B14F-4D97-AF65-F5344CB8AC3E}">
        <p14:creationId xmlns:p14="http://schemas.microsoft.com/office/powerpoint/2010/main" val="200688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Tell the Story</a:t>
            </a:r>
          </a:p>
        </p:txBody>
      </p:sp>
      <p:sp>
        <p:nvSpPr>
          <p:cNvPr id="3" name="Content Placeholder 2"/>
          <p:cNvSpPr>
            <a:spLocks noGrp="1"/>
          </p:cNvSpPr>
          <p:nvPr>
            <p:ph idx="1"/>
          </p:nvPr>
        </p:nvSpPr>
        <p:spPr>
          <a:xfrm>
            <a:off x="3301316" y="1987744"/>
            <a:ext cx="4387939" cy="4142021"/>
          </a:xfrm>
        </p:spPr>
        <p:txBody>
          <a:bodyPr>
            <a:normAutofit/>
          </a:bodyPr>
          <a:lstStyle/>
          <a:p>
            <a:pPr marL="0" indent="0" algn="ctr">
              <a:buNone/>
            </a:pPr>
            <a:r>
              <a:rPr lang="en-US" sz="3600" dirty="0">
                <a:solidFill>
                  <a:srgbClr val="2E8ACA"/>
                </a:solidFill>
                <a:latin typeface="Franklin Gothic Book" panose="020B0503020102020204" pitchFamily="34" charset="0"/>
              </a:rPr>
              <a:t>Share a description </a:t>
            </a:r>
          </a:p>
          <a:p>
            <a:pPr marL="0" indent="0" algn="ctr">
              <a:buNone/>
            </a:pPr>
            <a:r>
              <a:rPr lang="en-US" sz="3600" dirty="0">
                <a:solidFill>
                  <a:srgbClr val="2E8ACA"/>
                </a:solidFill>
                <a:latin typeface="Franklin Gothic Book" panose="020B0503020102020204" pitchFamily="34" charset="0"/>
              </a:rPr>
              <a:t>and stories about </a:t>
            </a:r>
          </a:p>
          <a:p>
            <a:pPr marL="0" indent="0" algn="ctr">
              <a:buNone/>
            </a:pPr>
            <a:r>
              <a:rPr lang="en-US" sz="3600" dirty="0">
                <a:solidFill>
                  <a:srgbClr val="2E8ACA"/>
                </a:solidFill>
                <a:latin typeface="Franklin Gothic Book" panose="020B0503020102020204" pitchFamily="34" charset="0"/>
              </a:rPr>
              <a:t>the ministry categories</a:t>
            </a:r>
          </a:p>
        </p:txBody>
      </p:sp>
      <p:pic>
        <p:nvPicPr>
          <p:cNvPr id="6148" name="Picture 4" descr="Image result for Impact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50018">
            <a:off x="5142922" y="4359396"/>
            <a:ext cx="3291840" cy="1803705"/>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6150" name="Picture 6" descr="Norman Rockwell, The Babysi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8894">
            <a:off x="719794" y="2173149"/>
            <a:ext cx="2521300" cy="2926080"/>
          </a:xfrm>
          <a:prstGeom prst="rect">
            <a:avLst/>
          </a:prstGeom>
          <a:noFill/>
          <a:effectLst>
            <a:glow rad="927100">
              <a:schemeClr val="accent1">
                <a:alpha val="84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367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Pastoral Care Narrative</a:t>
            </a:r>
          </a:p>
        </p:txBody>
      </p:sp>
      <p:sp>
        <p:nvSpPr>
          <p:cNvPr id="3" name="Content Placeholder 2"/>
          <p:cNvSpPr>
            <a:spLocks noGrp="1"/>
          </p:cNvSpPr>
          <p:nvPr>
            <p:ph idx="1"/>
          </p:nvPr>
        </p:nvSpPr>
        <p:spPr>
          <a:xfrm>
            <a:off x="457200" y="1772651"/>
            <a:ext cx="6657786" cy="4353512"/>
          </a:xfrm>
        </p:spPr>
        <p:txBody>
          <a:bodyPr>
            <a:normAutofit/>
          </a:bodyPr>
          <a:lstStyle/>
          <a:p>
            <a:pPr>
              <a:spcBef>
                <a:spcPts val="1800"/>
              </a:spcBef>
            </a:pPr>
            <a:r>
              <a:rPr lang="en-US" sz="2800" dirty="0">
                <a:latin typeface="Franklin Gothic Book" panose="020B0503020102020204" pitchFamily="34" charset="0"/>
              </a:rPr>
              <a:t>Taking communion to three local nursing homes each month</a:t>
            </a:r>
          </a:p>
          <a:p>
            <a:pPr>
              <a:spcBef>
                <a:spcPts val="1800"/>
              </a:spcBef>
            </a:pPr>
            <a:r>
              <a:rPr lang="en-US" sz="2800" dirty="0">
                <a:latin typeface="Franklin Gothic Book" panose="020B0503020102020204" pitchFamily="34" charset="0"/>
              </a:rPr>
              <a:t>On call at two local hospitals and follow up care for parishioners recovering from illness and surgery</a:t>
            </a:r>
          </a:p>
          <a:p>
            <a:pPr>
              <a:spcBef>
                <a:spcPts val="1800"/>
              </a:spcBef>
            </a:pPr>
            <a:r>
              <a:rPr lang="en-US" sz="2800" dirty="0">
                <a:latin typeface="Franklin Gothic Book" panose="020B0503020102020204" pitchFamily="34" charset="0"/>
              </a:rPr>
              <a:t>Preparation with the members for baptisms and weddings.</a:t>
            </a:r>
          </a:p>
        </p:txBody>
      </p:sp>
      <p:pic>
        <p:nvPicPr>
          <p:cNvPr id="9218" name="Picture 2" descr="Image result for Pictures of baptism and wed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39818">
            <a:off x="7383693" y="2562187"/>
            <a:ext cx="1430093" cy="2150376"/>
          </a:xfrm>
          <a:prstGeom prst="rect">
            <a:avLst/>
          </a:prstGeom>
          <a:noFill/>
          <a:effectLst>
            <a:outerShdw blurRad="38100" dist="228600" dir="11880000" sx="101000" sy="101000" algn="ctr" rotWithShape="0">
              <a:srgbClr val="000000">
                <a:alpha val="57000"/>
              </a:srgbClr>
            </a:outerShdw>
          </a:effectLst>
          <a:extLst>
            <a:ext uri="{909E8E84-426E-40DD-AFC4-6F175D3DCCD1}">
              <a14:hiddenFill xmlns:a14="http://schemas.microsoft.com/office/drawing/2010/main">
                <a:solidFill>
                  <a:srgbClr val="FFFFFF"/>
                </a:solidFill>
              </a14:hiddenFill>
            </a:ext>
          </a:extLst>
        </p:spPr>
      </p:pic>
      <p:pic>
        <p:nvPicPr>
          <p:cNvPr id="9220" name="Picture 4" descr="Image result for Pictures of baptism and weddings"/>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227184">
            <a:off x="3094727" y="5699767"/>
            <a:ext cx="3227298"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59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Values and Vision</a:t>
            </a:r>
          </a:p>
        </p:txBody>
      </p:sp>
      <p:sp>
        <p:nvSpPr>
          <p:cNvPr id="3" name="Content Placeholder 2"/>
          <p:cNvSpPr>
            <a:spLocks noGrp="1"/>
          </p:cNvSpPr>
          <p:nvPr>
            <p:ph idx="1"/>
          </p:nvPr>
        </p:nvSpPr>
        <p:spPr/>
        <p:txBody>
          <a:bodyPr>
            <a:normAutofit/>
          </a:bodyPr>
          <a:lstStyle/>
          <a:p>
            <a:r>
              <a:rPr lang="en-US" sz="3177" dirty="0"/>
              <a:t>Who are you?</a:t>
            </a:r>
          </a:p>
          <a:p>
            <a:endParaRPr lang="en-US" sz="3177" dirty="0"/>
          </a:p>
          <a:p>
            <a:r>
              <a:rPr lang="en-US" sz="3177" dirty="0"/>
              <a:t>Where are you going?</a:t>
            </a:r>
          </a:p>
          <a:p>
            <a:endParaRPr lang="en-US" sz="3177" dirty="0"/>
          </a:p>
          <a:p>
            <a:r>
              <a:rPr lang="en-US" sz="3177" dirty="0"/>
              <a:t>What do you have to declare?</a:t>
            </a:r>
          </a:p>
        </p:txBody>
      </p:sp>
      <p:pic>
        <p:nvPicPr>
          <p:cNvPr id="4" name="Picture 4" descr="Image result for Pictures on Mission and V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92095">
            <a:off x="5991844" y="2383694"/>
            <a:ext cx="1851660" cy="1110996"/>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949" y="4159975"/>
            <a:ext cx="1920239" cy="1280160"/>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708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Sacred Stories</a:t>
            </a:r>
          </a:p>
        </p:txBody>
      </p:sp>
      <p:sp>
        <p:nvSpPr>
          <p:cNvPr id="3" name="Content Placeholder 2"/>
          <p:cNvSpPr>
            <a:spLocks noGrp="1"/>
          </p:cNvSpPr>
          <p:nvPr>
            <p:ph idx="1"/>
          </p:nvPr>
        </p:nvSpPr>
        <p:spPr/>
        <p:txBody>
          <a:bodyPr>
            <a:normAutofit/>
          </a:bodyPr>
          <a:lstStyle/>
          <a:p>
            <a:pPr marL="0" indent="0" algn="ctr">
              <a:lnSpc>
                <a:spcPct val="110000"/>
              </a:lnSpc>
              <a:buNone/>
            </a:pPr>
            <a:r>
              <a:rPr lang="en-US" sz="2400" dirty="0">
                <a:latin typeface="Franklin Gothic Book" panose="020B0503020102020204" pitchFamily="34" charset="0"/>
              </a:rPr>
              <a:t>Kristen is a young mom new to the community. Her family is over 300 miles away. She has been having a difficult time with her children and the public schools. Her mother was badly hurt in a car accident last month and Kristen misses home and wants to find some part-time work. She walked in off the street last Wednesday morning and she found a friendly ear in the church office. She feels comfortable with the pastor and has come to church the last few Sundays feeling like she is beginning to create a new “family” here in this community.</a:t>
            </a:r>
          </a:p>
        </p:txBody>
      </p:sp>
    </p:spTree>
    <p:extLst>
      <p:ext uri="{BB962C8B-B14F-4D97-AF65-F5344CB8AC3E}">
        <p14:creationId xmlns:p14="http://schemas.microsoft.com/office/powerpoint/2010/main" val="212894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Get the Story Out…</a:t>
            </a:r>
          </a:p>
        </p:txBody>
      </p:sp>
      <p:sp>
        <p:nvSpPr>
          <p:cNvPr id="3" name="Content Placeholder 2"/>
          <p:cNvSpPr>
            <a:spLocks noGrp="1"/>
          </p:cNvSpPr>
          <p:nvPr>
            <p:ph idx="1"/>
          </p:nvPr>
        </p:nvSpPr>
        <p:spPr/>
        <p:txBody>
          <a:bodyPr>
            <a:normAutofit/>
          </a:bodyPr>
          <a:lstStyle/>
          <a:p>
            <a:r>
              <a:rPr lang="en-US" sz="2800" dirty="0">
                <a:latin typeface="Franklin Gothic Book" panose="020B0503020102020204" pitchFamily="34" charset="0"/>
              </a:rPr>
              <a:t>Church Newsletter</a:t>
            </a:r>
          </a:p>
          <a:p>
            <a:r>
              <a:rPr lang="en-US" sz="2800" dirty="0">
                <a:latin typeface="Franklin Gothic Book" panose="020B0503020102020204" pitchFamily="34" charset="0"/>
              </a:rPr>
              <a:t>Bulletin Inserts</a:t>
            </a:r>
          </a:p>
          <a:p>
            <a:r>
              <a:rPr lang="en-US" sz="2800" dirty="0">
                <a:latin typeface="Franklin Gothic Book" panose="020B0503020102020204" pitchFamily="34" charset="0"/>
              </a:rPr>
              <a:t>Church Website</a:t>
            </a:r>
          </a:p>
          <a:p>
            <a:r>
              <a:rPr lang="en-US" sz="2800" dirty="0">
                <a:latin typeface="Franklin Gothic Book" panose="020B0503020102020204" pitchFamily="34" charset="0"/>
              </a:rPr>
              <a:t>Stewardship Mailings</a:t>
            </a:r>
          </a:p>
          <a:p>
            <a:r>
              <a:rPr lang="en-US" sz="2800" dirty="0">
                <a:latin typeface="Franklin Gothic Book" panose="020B0503020102020204" pitchFamily="34" charset="0"/>
              </a:rPr>
              <a:t>Narrative Budget Booklets</a:t>
            </a:r>
          </a:p>
          <a:p>
            <a:r>
              <a:rPr lang="en-US" sz="2800" dirty="0">
                <a:latin typeface="Franklin Gothic Book" panose="020B0503020102020204" pitchFamily="34" charset="0"/>
              </a:rPr>
              <a:t>Personal Contact</a:t>
            </a:r>
          </a:p>
          <a:p>
            <a:r>
              <a:rPr lang="en-US" sz="2800" dirty="0">
                <a:latin typeface="Franklin Gothic Book" panose="020B0503020102020204" pitchFamily="34" charset="0"/>
              </a:rPr>
              <a:t>Include in Prayers</a:t>
            </a:r>
          </a:p>
        </p:txBody>
      </p:sp>
    </p:spTree>
    <p:extLst>
      <p:ext uri="{BB962C8B-B14F-4D97-AF65-F5344CB8AC3E}">
        <p14:creationId xmlns:p14="http://schemas.microsoft.com/office/powerpoint/2010/main" val="112215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Worship Narratives</a:t>
            </a:r>
          </a:p>
        </p:txBody>
      </p:sp>
      <p:sp>
        <p:nvSpPr>
          <p:cNvPr id="3" name="Content Placeholder 2"/>
          <p:cNvSpPr>
            <a:spLocks noGrp="1"/>
          </p:cNvSpPr>
          <p:nvPr>
            <p:ph idx="1"/>
          </p:nvPr>
        </p:nvSpPr>
        <p:spPr/>
        <p:txBody>
          <a:bodyPr>
            <a:normAutofit/>
          </a:bodyPr>
          <a:lstStyle/>
          <a:p>
            <a:pPr>
              <a:spcBef>
                <a:spcPts val="1800"/>
              </a:spcBef>
            </a:pPr>
            <a:r>
              <a:rPr lang="en-US" sz="2800" dirty="0">
                <a:latin typeface="Franklin Gothic Book" panose="020B0503020102020204" pitchFamily="34" charset="0"/>
              </a:rPr>
              <a:t>Put a bulletin insert out each week for six weeks highlighting a different category of ministry</a:t>
            </a:r>
          </a:p>
          <a:p>
            <a:pPr>
              <a:spcBef>
                <a:spcPts val="1800"/>
              </a:spcBef>
            </a:pPr>
            <a:r>
              <a:rPr lang="en-US" sz="2800" dirty="0">
                <a:latin typeface="Franklin Gothic Book" panose="020B0503020102020204" pitchFamily="34" charset="0"/>
              </a:rPr>
              <a:t>Pray for that ministry</a:t>
            </a:r>
          </a:p>
          <a:p>
            <a:pPr>
              <a:spcBef>
                <a:spcPts val="1800"/>
              </a:spcBef>
            </a:pPr>
            <a:r>
              <a:rPr lang="en-US" sz="2800" dirty="0">
                <a:latin typeface="Franklin Gothic Book" panose="020B0503020102020204" pitchFamily="34" charset="0"/>
              </a:rPr>
              <a:t>Tell a specific story of a person being touched by that ministry</a:t>
            </a:r>
          </a:p>
        </p:txBody>
      </p:sp>
    </p:spTree>
    <p:extLst>
      <p:ext uri="{BB962C8B-B14F-4D97-AF65-F5344CB8AC3E}">
        <p14:creationId xmlns:p14="http://schemas.microsoft.com/office/powerpoint/2010/main" val="3462906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 a Time and Talent Option</a:t>
            </a:r>
          </a:p>
        </p:txBody>
      </p:sp>
      <p:sp>
        <p:nvSpPr>
          <p:cNvPr id="3" name="Content Placeholder 2"/>
          <p:cNvSpPr>
            <a:spLocks noGrp="1"/>
          </p:cNvSpPr>
          <p:nvPr>
            <p:ph idx="1"/>
          </p:nvPr>
        </p:nvSpPr>
        <p:spPr/>
        <p:txBody>
          <a:bodyPr>
            <a:normAutofit/>
          </a:bodyPr>
          <a:lstStyle/>
          <a:p>
            <a:pPr>
              <a:spcBef>
                <a:spcPts val="1800"/>
              </a:spcBef>
            </a:pPr>
            <a:r>
              <a:rPr lang="en-US" sz="2800" dirty="0">
                <a:latin typeface="Franklin Gothic Book" panose="020B0503020102020204" pitchFamily="34" charset="0"/>
              </a:rPr>
              <a:t>Additional data can illustrate volunteer hours which supplement financial gifts</a:t>
            </a:r>
          </a:p>
          <a:p>
            <a:pPr>
              <a:spcBef>
                <a:spcPts val="1800"/>
              </a:spcBef>
            </a:pPr>
            <a:r>
              <a:rPr lang="en-US" sz="2800" dirty="0">
                <a:latin typeface="Franklin Gothic Book" panose="020B0503020102020204" pitchFamily="34" charset="0"/>
              </a:rPr>
              <a:t>Parishioners get a sense of how vital and vibrant the local church is when looked at in the context of time contributions</a:t>
            </a:r>
          </a:p>
        </p:txBody>
      </p:sp>
    </p:spTree>
    <p:extLst>
      <p:ext uri="{BB962C8B-B14F-4D97-AF65-F5344CB8AC3E}">
        <p14:creationId xmlns:p14="http://schemas.microsoft.com/office/powerpoint/2010/main" val="3448672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Volunteer Time Calculation Example</a:t>
            </a:r>
          </a:p>
        </p:txBody>
      </p:sp>
      <p:sp>
        <p:nvSpPr>
          <p:cNvPr id="3" name="Content Placeholder 2"/>
          <p:cNvSpPr>
            <a:spLocks noGrp="1"/>
          </p:cNvSpPr>
          <p:nvPr>
            <p:ph idx="1"/>
          </p:nvPr>
        </p:nvSpPr>
        <p:spPr>
          <a:xfrm>
            <a:off x="457200" y="1772651"/>
            <a:ext cx="8491928" cy="4353512"/>
          </a:xfrm>
        </p:spPr>
        <p:txBody>
          <a:bodyPr>
            <a:normAutofit/>
          </a:bodyPr>
          <a:lstStyle/>
          <a:p>
            <a:pPr marL="0" indent="0">
              <a:buNone/>
            </a:pPr>
            <a:r>
              <a:rPr lang="en-US" sz="2400" dirty="0">
                <a:latin typeface="Franklin Gothic Book" panose="020B0503020102020204" pitchFamily="34" charset="0"/>
              </a:rPr>
              <a:t>Sunday Morning Worship</a:t>
            </a:r>
          </a:p>
          <a:p>
            <a:pPr>
              <a:spcBef>
                <a:spcPts val="1200"/>
              </a:spcBef>
            </a:pPr>
            <a:r>
              <a:rPr lang="en-US" sz="2400" dirty="0">
                <a:latin typeface="Franklin Gothic Book" panose="020B0503020102020204" pitchFamily="34" charset="0"/>
              </a:rPr>
              <a:t>Greeters, Fellowship Hosts/coffee makers – four to eight persons, 8 X 1.5 hours = 12 hours</a:t>
            </a:r>
          </a:p>
          <a:p>
            <a:pPr>
              <a:spcBef>
                <a:spcPts val="1200"/>
              </a:spcBef>
            </a:pPr>
            <a:r>
              <a:rPr lang="en-US" sz="2400" dirty="0">
                <a:latin typeface="Franklin Gothic Book" panose="020B0503020102020204" pitchFamily="34" charset="0"/>
              </a:rPr>
              <a:t>Liturgists, communion servers, counters, ushers, 10 X 1.5 hours = 15 hours</a:t>
            </a:r>
          </a:p>
          <a:p>
            <a:pPr>
              <a:spcBef>
                <a:spcPts val="1200"/>
              </a:spcBef>
            </a:pPr>
            <a:r>
              <a:rPr lang="en-US" sz="2400" dirty="0">
                <a:latin typeface="Franklin Gothic Book" panose="020B0503020102020204" pitchFamily="34" charset="0"/>
              </a:rPr>
              <a:t>Choir – ten members X 2 hours of worship and 2 hours of practice time = 40 hours</a:t>
            </a:r>
          </a:p>
          <a:p>
            <a:pPr>
              <a:spcBef>
                <a:spcPts val="1200"/>
              </a:spcBef>
            </a:pPr>
            <a:r>
              <a:rPr lang="en-US" sz="2400" dirty="0">
                <a:latin typeface="Franklin Gothic Book" panose="020B0503020102020204" pitchFamily="34" charset="0"/>
              </a:rPr>
              <a:t>Almost 70 hours of servant time in one week X 52 weeks = 3,640 hours of time given for Sunday morning worship alone!</a:t>
            </a:r>
          </a:p>
        </p:txBody>
      </p:sp>
    </p:spTree>
    <p:extLst>
      <p:ext uri="{BB962C8B-B14F-4D97-AF65-F5344CB8AC3E}">
        <p14:creationId xmlns:p14="http://schemas.microsoft.com/office/powerpoint/2010/main" val="2116625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 an average size church</a:t>
            </a:r>
          </a:p>
        </p:txBody>
      </p:sp>
      <p:sp>
        <p:nvSpPr>
          <p:cNvPr id="3" name="Content Placeholder 2"/>
          <p:cNvSpPr>
            <a:spLocks noGrp="1"/>
          </p:cNvSpPr>
          <p:nvPr>
            <p:ph idx="1"/>
          </p:nvPr>
        </p:nvSpPr>
        <p:spPr/>
        <p:txBody>
          <a:bodyPr>
            <a:normAutofit/>
          </a:bodyPr>
          <a:lstStyle/>
          <a:p>
            <a:pPr marL="0" indent="0" algn="ctr">
              <a:buNone/>
            </a:pPr>
            <a:r>
              <a:rPr lang="en-US" sz="3200" dirty="0">
                <a:latin typeface="Franklin Gothic Book" panose="020B0503020102020204" pitchFamily="34" charset="0"/>
              </a:rPr>
              <a:t>When all ministries are considered, a reasonable estimate is 10,000 – 15,000 volunteer hours per year</a:t>
            </a:r>
          </a:p>
          <a:p>
            <a:pPr marL="0" indent="0" algn="ctr">
              <a:buNone/>
            </a:pPr>
            <a:endParaRPr lang="en-US" sz="3200" dirty="0">
              <a:latin typeface="Franklin Gothic Book" panose="020B0503020102020204" pitchFamily="34" charset="0"/>
            </a:endParaRPr>
          </a:p>
          <a:p>
            <a:pPr marL="0" indent="0" algn="ctr">
              <a:buNone/>
            </a:pPr>
            <a:r>
              <a:rPr lang="en-US" sz="3200" dirty="0">
                <a:latin typeface="Franklin Gothic Book" panose="020B0503020102020204" pitchFamily="34" charset="0"/>
              </a:rPr>
              <a:t>That’s a significant impact on any local community!!</a:t>
            </a:r>
          </a:p>
        </p:txBody>
      </p:sp>
    </p:spTree>
    <p:extLst>
      <p:ext uri="{BB962C8B-B14F-4D97-AF65-F5344CB8AC3E}">
        <p14:creationId xmlns:p14="http://schemas.microsoft.com/office/powerpoint/2010/main" val="2090353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Few Recommendations…</a:t>
            </a:r>
          </a:p>
        </p:txBody>
      </p:sp>
      <p:sp>
        <p:nvSpPr>
          <p:cNvPr id="3" name="Content Placeholder 2"/>
          <p:cNvSpPr>
            <a:spLocks noGrp="1"/>
          </p:cNvSpPr>
          <p:nvPr>
            <p:ph idx="1"/>
          </p:nvPr>
        </p:nvSpPr>
        <p:spPr/>
        <p:txBody>
          <a:bodyPr>
            <a:normAutofit lnSpcReduction="10000"/>
          </a:bodyPr>
          <a:lstStyle/>
          <a:p>
            <a:pPr>
              <a:spcBef>
                <a:spcPts val="1200"/>
              </a:spcBef>
              <a:buFont typeface="Arial" panose="020B0604020202020204" pitchFamily="34" charset="0"/>
              <a:buChar char="•"/>
            </a:pPr>
            <a:r>
              <a:rPr lang="en-US" sz="3200" dirty="0">
                <a:latin typeface="Franklin Gothic Book" panose="020B0503020102020204" pitchFamily="34" charset="0"/>
              </a:rPr>
              <a:t>Experiment with leaving line item budget in church office</a:t>
            </a:r>
          </a:p>
          <a:p>
            <a:pPr lvl="1">
              <a:spcBef>
                <a:spcPts val="600"/>
              </a:spcBef>
              <a:buFont typeface="Proxima Nova" panose="02000506030000020004" pitchFamily="2" charset="0"/>
              <a:buChar char="-"/>
            </a:pPr>
            <a:r>
              <a:rPr lang="en-US" sz="3200" dirty="0">
                <a:latin typeface="Franklin Gothic Book" panose="020B0503020102020204" pitchFamily="34" charset="0"/>
              </a:rPr>
              <a:t>Take only Narrative Budget to your Church Council</a:t>
            </a:r>
          </a:p>
          <a:p>
            <a:pPr>
              <a:spcBef>
                <a:spcPts val="1200"/>
              </a:spcBef>
              <a:buFont typeface="Arial" panose="020B0604020202020204" pitchFamily="34" charset="0"/>
              <a:buChar char="•"/>
            </a:pPr>
            <a:r>
              <a:rPr lang="en-US" sz="3200" dirty="0">
                <a:latin typeface="Franklin Gothic Book" panose="020B0503020102020204" pitchFamily="34" charset="0"/>
              </a:rPr>
              <a:t>Keep five copies of the completed line item budget available in the church office</a:t>
            </a:r>
          </a:p>
          <a:p>
            <a:pPr>
              <a:spcBef>
                <a:spcPts val="1200"/>
              </a:spcBef>
              <a:buFont typeface="Arial" panose="020B0604020202020204" pitchFamily="34" charset="0"/>
              <a:buChar char="•"/>
            </a:pPr>
            <a:r>
              <a:rPr lang="en-US" sz="3200" dirty="0">
                <a:latin typeface="Franklin Gothic Book" panose="020B0503020102020204" pitchFamily="34" charset="0"/>
              </a:rPr>
              <a:t>Be determined to talk about money and ministry in a new way</a:t>
            </a:r>
          </a:p>
        </p:txBody>
      </p:sp>
    </p:spTree>
    <p:extLst>
      <p:ext uri="{BB962C8B-B14F-4D97-AF65-F5344CB8AC3E}">
        <p14:creationId xmlns:p14="http://schemas.microsoft.com/office/powerpoint/2010/main" val="72557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Process Continues…</a:t>
            </a:r>
          </a:p>
        </p:txBody>
      </p:sp>
      <p:sp>
        <p:nvSpPr>
          <p:cNvPr id="3" name="Content Placeholder 2"/>
          <p:cNvSpPr>
            <a:spLocks noGrp="1"/>
          </p:cNvSpPr>
          <p:nvPr>
            <p:ph idx="1"/>
          </p:nvPr>
        </p:nvSpPr>
        <p:spPr/>
        <p:txBody>
          <a:bodyPr>
            <a:normAutofit/>
          </a:bodyPr>
          <a:lstStyle/>
          <a:p>
            <a:pPr>
              <a:spcBef>
                <a:spcPts val="1800"/>
              </a:spcBef>
            </a:pPr>
            <a:r>
              <a:rPr lang="en-US" sz="2800" dirty="0">
                <a:latin typeface="Franklin Gothic Book" panose="020B0503020102020204" pitchFamily="34" charset="0"/>
              </a:rPr>
              <a:t>Quarterly review, update and expand upon stories and talent recognition</a:t>
            </a:r>
          </a:p>
          <a:p>
            <a:pPr>
              <a:spcBef>
                <a:spcPts val="1800"/>
              </a:spcBef>
            </a:pPr>
            <a:r>
              <a:rPr lang="en-US" sz="2800" dirty="0">
                <a:latin typeface="Franklin Gothic Book" panose="020B0503020102020204" pitchFamily="34" charset="0"/>
              </a:rPr>
              <a:t>People will begin to think of church ministry funding as ministry!</a:t>
            </a:r>
          </a:p>
          <a:p>
            <a:endParaRPr lang="en-US" sz="2800" dirty="0">
              <a:latin typeface="Franklin Gothic Book" panose="020B0503020102020204" pitchFamily="34" charset="0"/>
            </a:endParaRPr>
          </a:p>
          <a:p>
            <a:pPr marL="0" indent="0" algn="ctr">
              <a:buNone/>
            </a:pPr>
            <a:r>
              <a:rPr lang="en-US" sz="2800" dirty="0">
                <a:latin typeface="Franklin Gothic Book" panose="020B0503020102020204" pitchFamily="34" charset="0"/>
              </a:rPr>
              <a:t>“Giving doesn’t just make a difference, </a:t>
            </a:r>
          </a:p>
          <a:p>
            <a:pPr marL="0" indent="0" algn="ctr">
              <a:buNone/>
            </a:pPr>
            <a:r>
              <a:rPr lang="en-US" sz="2800" dirty="0">
                <a:latin typeface="Franklin Gothic Book" panose="020B0503020102020204" pitchFamily="34" charset="0"/>
              </a:rPr>
              <a:t>it can make ALL the difference!”</a:t>
            </a:r>
          </a:p>
        </p:txBody>
      </p:sp>
    </p:spTree>
    <p:extLst>
      <p:ext uri="{BB962C8B-B14F-4D97-AF65-F5344CB8AC3E}">
        <p14:creationId xmlns:p14="http://schemas.microsoft.com/office/powerpoint/2010/main" val="2576497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A748DB-5D8C-4A04-A92A-A8782E0AAEF5}"/>
              </a:ext>
            </a:extLst>
          </p:cNvPr>
          <p:cNvPicPr>
            <a:picLocks noGrp="1" noChangeAspect="1"/>
          </p:cNvPicPr>
          <p:nvPr>
            <p:ph sz="half" idx="1"/>
          </p:nvPr>
        </p:nvPicPr>
        <p:blipFill rotWithShape="1">
          <a:blip r:embed="rId2"/>
          <a:srcRect/>
          <a:stretch/>
        </p:blipFill>
        <p:spPr>
          <a:xfrm>
            <a:off x="20" y="10"/>
            <a:ext cx="9143980" cy="6857990"/>
          </a:xfrm>
          <a:noFill/>
        </p:spPr>
      </p:pic>
    </p:spTree>
    <p:extLst>
      <p:ext uri="{BB962C8B-B14F-4D97-AF65-F5344CB8AC3E}">
        <p14:creationId xmlns:p14="http://schemas.microsoft.com/office/powerpoint/2010/main" val="2875676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BBB7-96AE-47F1-BC2B-C546A5C5417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4FC4CC8-F1AA-4F9C-B039-FF7177139492}"/>
              </a:ext>
            </a:extLst>
          </p:cNvPr>
          <p:cNvSpPr>
            <a:spLocks noGrp="1"/>
          </p:cNvSpPr>
          <p:nvPr>
            <p:ph type="subTitle" idx="1"/>
          </p:nvPr>
        </p:nvSpPr>
        <p:spPr/>
        <p:txBody>
          <a:bodyPr/>
          <a:lstStyle/>
          <a:p>
            <a:endParaRPr lang="en-US"/>
          </a:p>
        </p:txBody>
      </p:sp>
      <p:graphicFrame>
        <p:nvGraphicFramePr>
          <p:cNvPr id="4" name="Object 3">
            <a:extLst>
              <a:ext uri="{FF2B5EF4-FFF2-40B4-BE49-F238E27FC236}">
                <a16:creationId xmlns:a16="http://schemas.microsoft.com/office/drawing/2014/main" id="{A8E8F271-1F2E-467B-B4E4-B86073E3871E}"/>
              </a:ext>
            </a:extLst>
          </p:cNvPr>
          <p:cNvGraphicFramePr>
            <a:graphicFrameLocks noChangeAspect="1"/>
          </p:cNvGraphicFramePr>
          <p:nvPr>
            <p:extLst>
              <p:ext uri="{D42A27DB-BD31-4B8C-83A1-F6EECF244321}">
                <p14:modId xmlns:p14="http://schemas.microsoft.com/office/powerpoint/2010/main" val="207697115"/>
              </p:ext>
            </p:extLst>
          </p:nvPr>
        </p:nvGraphicFramePr>
        <p:xfrm>
          <a:off x="760288" y="1485899"/>
          <a:ext cx="7972746" cy="5140931"/>
        </p:xfrm>
        <a:graphic>
          <a:graphicData uri="http://schemas.openxmlformats.org/presentationml/2006/ole">
            <mc:AlternateContent xmlns:mc="http://schemas.openxmlformats.org/markup-compatibility/2006">
              <mc:Choice xmlns:v="urn:schemas-microsoft-com:vml" Requires="v">
                <p:oleObj spid="_x0000_s1026" name="Acrobat Document" r:id="rId3" imgW="5029101" imgH="3886068" progId="Acrobat.Document.DC">
                  <p:embed/>
                </p:oleObj>
              </mc:Choice>
              <mc:Fallback>
                <p:oleObj name="Acrobat Document" r:id="rId3" imgW="5029101" imgH="3886068" progId="Acrobat.Document.DC">
                  <p:embed/>
                  <p:pic>
                    <p:nvPicPr>
                      <p:cNvPr id="4" name="Object 3">
                        <a:extLst>
                          <a:ext uri="{FF2B5EF4-FFF2-40B4-BE49-F238E27FC236}">
                            <a16:creationId xmlns:a16="http://schemas.microsoft.com/office/drawing/2014/main" id="{A8E8F271-1F2E-467B-B4E4-B86073E3871E}"/>
                          </a:ext>
                        </a:extLst>
                      </p:cNvPr>
                      <p:cNvPicPr/>
                      <p:nvPr/>
                    </p:nvPicPr>
                    <p:blipFill>
                      <a:blip r:embed="rId4"/>
                      <a:stretch>
                        <a:fillRect/>
                      </a:stretch>
                    </p:blipFill>
                    <p:spPr>
                      <a:xfrm>
                        <a:off x="760288" y="1485899"/>
                        <a:ext cx="7972746" cy="5140931"/>
                      </a:xfrm>
                      <a:prstGeom prst="rect">
                        <a:avLst/>
                      </a:prstGeom>
                    </p:spPr>
                  </p:pic>
                </p:oleObj>
              </mc:Fallback>
            </mc:AlternateContent>
          </a:graphicData>
        </a:graphic>
      </p:graphicFrame>
    </p:spTree>
    <p:extLst>
      <p:ext uri="{BB962C8B-B14F-4D97-AF65-F5344CB8AC3E}">
        <p14:creationId xmlns:p14="http://schemas.microsoft.com/office/powerpoint/2010/main" val="59842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718248"/>
            <a:ext cx="1129030" cy="431800"/>
          </a:xfrm>
          <a:prstGeom prst="rect">
            <a:avLst/>
          </a:prstGeom>
        </p:spPr>
        <p:txBody>
          <a:bodyPr vert="horz" wrap="square" lIns="0" tIns="0" rIns="0" bIns="0" rtlCol="0">
            <a:spAutoFit/>
          </a:bodyPr>
          <a:lstStyle/>
          <a:p>
            <a:pPr marL="12700">
              <a:lnSpc>
                <a:spcPct val="100000"/>
              </a:lnSpc>
            </a:pPr>
            <a:r>
              <a:rPr sz="3200" b="1" spc="-195" dirty="0">
                <a:latin typeface="Calibri"/>
                <a:cs typeface="Calibri"/>
              </a:rPr>
              <a:t>V</a:t>
            </a:r>
            <a:r>
              <a:rPr sz="3200" b="1" spc="-25" dirty="0">
                <a:latin typeface="Calibri"/>
                <a:cs typeface="Calibri"/>
              </a:rPr>
              <a:t>a</a:t>
            </a:r>
            <a:r>
              <a:rPr sz="3200" b="1" spc="-15" dirty="0">
                <a:latin typeface="Calibri"/>
                <a:cs typeface="Calibri"/>
              </a:rPr>
              <a:t>lues</a:t>
            </a:r>
            <a:endParaRPr sz="3200">
              <a:latin typeface="Calibri"/>
              <a:cs typeface="Calibri"/>
            </a:endParaRPr>
          </a:p>
        </p:txBody>
      </p:sp>
      <p:sp>
        <p:nvSpPr>
          <p:cNvPr id="4" name="object 4"/>
          <p:cNvSpPr/>
          <p:nvPr/>
        </p:nvSpPr>
        <p:spPr>
          <a:xfrm>
            <a:off x="0" y="0"/>
            <a:ext cx="9144000" cy="492759"/>
          </a:xfrm>
          <a:custGeom>
            <a:avLst/>
            <a:gdLst/>
            <a:ahLst/>
            <a:cxnLst/>
            <a:rect l="l" t="t" r="r" b="b"/>
            <a:pathLst>
              <a:path w="9144000" h="492759">
                <a:moveTo>
                  <a:pt x="0" y="492251"/>
                </a:moveTo>
                <a:lnTo>
                  <a:pt x="9144000" y="492251"/>
                </a:lnTo>
                <a:lnTo>
                  <a:pt x="9144000" y="0"/>
                </a:lnTo>
                <a:lnTo>
                  <a:pt x="0" y="0"/>
                </a:lnTo>
                <a:lnTo>
                  <a:pt x="0" y="492251"/>
                </a:lnTo>
                <a:close/>
              </a:path>
            </a:pathLst>
          </a:custGeom>
          <a:solidFill>
            <a:srgbClr val="497494"/>
          </a:solidFill>
        </p:spPr>
        <p:txBody>
          <a:bodyPr wrap="square" lIns="0" tIns="0" rIns="0" bIns="0" rtlCol="0"/>
          <a:lstStyle/>
          <a:p>
            <a:endParaRPr/>
          </a:p>
        </p:txBody>
      </p:sp>
      <p:sp>
        <p:nvSpPr>
          <p:cNvPr id="5" name="object 5"/>
          <p:cNvSpPr txBox="1"/>
          <p:nvPr/>
        </p:nvSpPr>
        <p:spPr>
          <a:xfrm>
            <a:off x="78739" y="106266"/>
            <a:ext cx="4098290" cy="330200"/>
          </a:xfrm>
          <a:prstGeom prst="rect">
            <a:avLst/>
          </a:prstGeom>
        </p:spPr>
        <p:txBody>
          <a:bodyPr vert="horz" wrap="square" lIns="0" tIns="0" rIns="0" bIns="0" rtlCol="0">
            <a:spAutoFit/>
          </a:bodyPr>
          <a:lstStyle/>
          <a:p>
            <a:pPr marL="12700">
              <a:lnSpc>
                <a:spcPct val="100000"/>
              </a:lnSpc>
            </a:pPr>
            <a:r>
              <a:rPr sz="2400" b="1" spc="-180" dirty="0">
                <a:solidFill>
                  <a:srgbClr val="FFFFFF"/>
                </a:solidFill>
                <a:latin typeface="Arial"/>
                <a:cs typeface="Arial"/>
              </a:rPr>
              <a:t>V</a:t>
            </a:r>
            <a:r>
              <a:rPr sz="2400" b="1" dirty="0">
                <a:solidFill>
                  <a:srgbClr val="FFFFFF"/>
                </a:solidFill>
                <a:latin typeface="Arial"/>
                <a:cs typeface="Arial"/>
              </a:rPr>
              <a:t>A</a:t>
            </a:r>
            <a:r>
              <a:rPr sz="2400" b="1" spc="-5" dirty="0">
                <a:solidFill>
                  <a:srgbClr val="FFFFFF"/>
                </a:solidFill>
                <a:latin typeface="Arial"/>
                <a:cs typeface="Arial"/>
              </a:rPr>
              <a:t>L</a:t>
            </a:r>
            <a:r>
              <a:rPr sz="2400" b="1" dirty="0">
                <a:solidFill>
                  <a:srgbClr val="FFFFFF"/>
                </a:solidFill>
                <a:latin typeface="Arial"/>
                <a:cs typeface="Arial"/>
              </a:rPr>
              <a:t>UES,</a:t>
            </a:r>
            <a:r>
              <a:rPr sz="2400" b="1" spc="-10" dirty="0">
                <a:solidFill>
                  <a:srgbClr val="FFFFFF"/>
                </a:solidFill>
                <a:latin typeface="Arial"/>
                <a:cs typeface="Arial"/>
              </a:rPr>
              <a:t> </a:t>
            </a:r>
            <a:r>
              <a:rPr sz="2400" b="1" dirty="0">
                <a:solidFill>
                  <a:srgbClr val="FFFFFF"/>
                </a:solidFill>
                <a:latin typeface="Arial"/>
                <a:cs typeface="Arial"/>
              </a:rPr>
              <a:t>V</a:t>
            </a:r>
            <a:r>
              <a:rPr sz="2400" b="1" spc="-5" dirty="0">
                <a:solidFill>
                  <a:srgbClr val="FFFFFF"/>
                </a:solidFill>
                <a:latin typeface="Arial"/>
                <a:cs typeface="Arial"/>
              </a:rPr>
              <a:t>I</a:t>
            </a:r>
            <a:r>
              <a:rPr sz="2400" b="1" dirty="0">
                <a:solidFill>
                  <a:srgbClr val="FFFFFF"/>
                </a:solidFill>
                <a:latin typeface="Arial"/>
                <a:cs typeface="Arial"/>
              </a:rPr>
              <a:t>S</a:t>
            </a:r>
            <a:r>
              <a:rPr sz="2400" b="1" spc="-5" dirty="0">
                <a:solidFill>
                  <a:srgbClr val="FFFFFF"/>
                </a:solidFill>
                <a:latin typeface="Arial"/>
                <a:cs typeface="Arial"/>
              </a:rPr>
              <a:t>IO</a:t>
            </a:r>
            <a:r>
              <a:rPr sz="2400" b="1" dirty="0">
                <a:solidFill>
                  <a:srgbClr val="FFFFFF"/>
                </a:solidFill>
                <a:latin typeface="Arial"/>
                <a:cs typeface="Arial"/>
              </a:rPr>
              <a:t>N</a:t>
            </a:r>
            <a:r>
              <a:rPr sz="2400" b="1" spc="-5" dirty="0">
                <a:solidFill>
                  <a:srgbClr val="FFFFFF"/>
                </a:solidFill>
                <a:latin typeface="Arial"/>
                <a:cs typeface="Arial"/>
              </a:rPr>
              <a:t> </a:t>
            </a:r>
            <a:r>
              <a:rPr sz="2400" dirty="0">
                <a:solidFill>
                  <a:srgbClr val="FFFFFF"/>
                </a:solidFill>
                <a:latin typeface="Arial"/>
                <a:cs typeface="Arial"/>
              </a:rPr>
              <a:t>&amp;</a:t>
            </a:r>
            <a:r>
              <a:rPr sz="2400" spc="-10" dirty="0">
                <a:solidFill>
                  <a:srgbClr val="FFFFFF"/>
                </a:solidFill>
                <a:latin typeface="Arial"/>
                <a:cs typeface="Arial"/>
              </a:rPr>
              <a:t> </a:t>
            </a:r>
            <a:r>
              <a:rPr sz="2400" b="1" spc="-5" dirty="0">
                <a:solidFill>
                  <a:srgbClr val="FFFFFF"/>
                </a:solidFill>
                <a:latin typeface="Arial"/>
                <a:cs typeface="Arial"/>
              </a:rPr>
              <a:t>MI</a:t>
            </a:r>
            <a:r>
              <a:rPr sz="2400" b="1" dirty="0">
                <a:solidFill>
                  <a:srgbClr val="FFFFFF"/>
                </a:solidFill>
                <a:latin typeface="Arial"/>
                <a:cs typeface="Arial"/>
              </a:rPr>
              <a:t>SS</a:t>
            </a:r>
            <a:r>
              <a:rPr sz="2400" b="1" spc="-5" dirty="0">
                <a:solidFill>
                  <a:srgbClr val="FFFFFF"/>
                </a:solidFill>
                <a:latin typeface="Arial"/>
                <a:cs typeface="Arial"/>
              </a:rPr>
              <a:t>IO</a:t>
            </a:r>
            <a:r>
              <a:rPr sz="2400" b="1" dirty="0">
                <a:solidFill>
                  <a:srgbClr val="FFFFFF"/>
                </a:solidFill>
                <a:latin typeface="Arial"/>
                <a:cs typeface="Arial"/>
              </a:rPr>
              <a:t>N</a:t>
            </a:r>
            <a:endParaRPr sz="2400">
              <a:latin typeface="Arial"/>
              <a:cs typeface="Arial"/>
            </a:endParaRPr>
          </a:p>
        </p:txBody>
      </p:sp>
      <p:sp>
        <p:nvSpPr>
          <p:cNvPr id="6" name="object 6"/>
          <p:cNvSpPr txBox="1"/>
          <p:nvPr/>
        </p:nvSpPr>
        <p:spPr>
          <a:xfrm>
            <a:off x="231140" y="6638357"/>
            <a:ext cx="1995170" cy="177800"/>
          </a:xfrm>
          <a:prstGeom prst="rect">
            <a:avLst/>
          </a:prstGeom>
        </p:spPr>
        <p:txBody>
          <a:bodyPr vert="horz" wrap="square" lIns="0" tIns="0" rIns="0" bIns="0" rtlCol="0">
            <a:spAutoFit/>
          </a:bodyPr>
          <a:lstStyle/>
          <a:p>
            <a:pPr marL="12700">
              <a:lnSpc>
                <a:spcPct val="100000"/>
              </a:lnSpc>
            </a:pPr>
            <a:r>
              <a:rPr sz="1200" dirty="0">
                <a:solidFill>
                  <a:srgbClr val="808080"/>
                </a:solidFill>
                <a:latin typeface="Arial"/>
                <a:cs typeface="Arial"/>
              </a:rPr>
              <a:t>@</a:t>
            </a:r>
            <a:r>
              <a:rPr sz="1200" spc="-5" dirty="0">
                <a:solidFill>
                  <a:srgbClr val="808080"/>
                </a:solidFill>
                <a:latin typeface="Arial"/>
                <a:cs typeface="Arial"/>
              </a:rPr>
              <a:t>La</a:t>
            </a:r>
            <a:r>
              <a:rPr sz="1200" dirty="0">
                <a:solidFill>
                  <a:srgbClr val="808080"/>
                </a:solidFill>
                <a:latin typeface="Arial"/>
                <a:cs typeface="Arial"/>
              </a:rPr>
              <a:t>k</a:t>
            </a:r>
            <a:r>
              <a:rPr sz="1200" spc="-5" dirty="0">
                <a:solidFill>
                  <a:srgbClr val="808080"/>
                </a:solidFill>
                <a:latin typeface="Arial"/>
                <a:cs typeface="Arial"/>
              </a:rPr>
              <a:t>e</a:t>
            </a:r>
            <a:r>
              <a:rPr sz="1200" dirty="0">
                <a:solidFill>
                  <a:srgbClr val="808080"/>
                </a:solidFill>
                <a:latin typeface="Arial"/>
                <a:cs typeface="Arial"/>
              </a:rPr>
              <a:t>I</a:t>
            </a:r>
            <a:r>
              <a:rPr sz="1200" spc="-5" dirty="0">
                <a:solidFill>
                  <a:srgbClr val="808080"/>
                </a:solidFill>
                <a:latin typeface="Arial"/>
                <a:cs typeface="Arial"/>
              </a:rPr>
              <a:t>n</a:t>
            </a:r>
            <a:r>
              <a:rPr sz="1200" dirty="0">
                <a:solidFill>
                  <a:srgbClr val="808080"/>
                </a:solidFill>
                <a:latin typeface="Arial"/>
                <a:cs typeface="Arial"/>
              </a:rPr>
              <a:t>st</a:t>
            </a:r>
            <a:r>
              <a:rPr sz="1200" spc="-5" dirty="0">
                <a:solidFill>
                  <a:srgbClr val="808080"/>
                </a:solidFill>
                <a:latin typeface="Arial"/>
                <a:cs typeface="Arial"/>
              </a:rPr>
              <a:t>i</a:t>
            </a:r>
            <a:r>
              <a:rPr sz="1200" dirty="0">
                <a:solidFill>
                  <a:srgbClr val="808080"/>
                </a:solidFill>
                <a:latin typeface="Arial"/>
                <a:cs typeface="Arial"/>
              </a:rPr>
              <a:t>t</a:t>
            </a:r>
            <a:r>
              <a:rPr sz="1200" spc="-5" dirty="0">
                <a:solidFill>
                  <a:srgbClr val="808080"/>
                </a:solidFill>
                <a:latin typeface="Arial"/>
                <a:cs typeface="Arial"/>
              </a:rPr>
              <a:t>u</a:t>
            </a:r>
            <a:r>
              <a:rPr sz="1200" dirty="0">
                <a:solidFill>
                  <a:srgbClr val="808080"/>
                </a:solidFill>
                <a:latin typeface="Arial"/>
                <a:cs typeface="Arial"/>
              </a:rPr>
              <a:t>te</a:t>
            </a:r>
            <a:r>
              <a:rPr sz="1200" spc="-5" dirty="0">
                <a:solidFill>
                  <a:srgbClr val="808080"/>
                </a:solidFill>
                <a:latin typeface="Arial"/>
                <a:cs typeface="Arial"/>
              </a:rPr>
              <a:t> </a:t>
            </a:r>
            <a:r>
              <a:rPr sz="1200" dirty="0">
                <a:solidFill>
                  <a:srgbClr val="808080"/>
                </a:solidFill>
                <a:latin typeface="Arial"/>
                <a:cs typeface="Arial"/>
              </a:rPr>
              <a:t>|</a:t>
            </a:r>
            <a:r>
              <a:rPr sz="1200" spc="-10" dirty="0">
                <a:solidFill>
                  <a:srgbClr val="808080"/>
                </a:solidFill>
                <a:latin typeface="Arial"/>
                <a:cs typeface="Arial"/>
              </a:rPr>
              <a:t> </a:t>
            </a:r>
            <a:r>
              <a:rPr sz="1200" spc="-5" dirty="0">
                <a:solidFill>
                  <a:srgbClr val="808080"/>
                </a:solidFill>
                <a:latin typeface="Arial"/>
                <a:cs typeface="Arial"/>
              </a:rPr>
              <a:t>#La</a:t>
            </a:r>
            <a:r>
              <a:rPr sz="1200" dirty="0">
                <a:solidFill>
                  <a:srgbClr val="808080"/>
                </a:solidFill>
                <a:latin typeface="Arial"/>
                <a:cs typeface="Arial"/>
              </a:rPr>
              <a:t>k</a:t>
            </a:r>
            <a:r>
              <a:rPr sz="1200" spc="-5" dirty="0">
                <a:solidFill>
                  <a:srgbClr val="808080"/>
                </a:solidFill>
                <a:latin typeface="Arial"/>
                <a:cs typeface="Arial"/>
              </a:rPr>
              <a:t>eECRF</a:t>
            </a:r>
            <a:endParaRPr sz="1200">
              <a:latin typeface="Arial"/>
              <a:cs typeface="Arial"/>
            </a:endParaRPr>
          </a:p>
        </p:txBody>
      </p:sp>
      <p:sp>
        <p:nvSpPr>
          <p:cNvPr id="7" name="object 7"/>
          <p:cNvSpPr txBox="1"/>
          <p:nvPr/>
        </p:nvSpPr>
        <p:spPr>
          <a:xfrm>
            <a:off x="8411971" y="6671833"/>
            <a:ext cx="194945" cy="177800"/>
          </a:xfrm>
          <a:prstGeom prst="rect">
            <a:avLst/>
          </a:prstGeom>
        </p:spPr>
        <p:txBody>
          <a:bodyPr vert="horz" wrap="square" lIns="0" tIns="0" rIns="0" bIns="0" rtlCol="0">
            <a:spAutoFit/>
          </a:bodyPr>
          <a:lstStyle/>
          <a:p>
            <a:pPr marL="12700">
              <a:lnSpc>
                <a:spcPct val="100000"/>
              </a:lnSpc>
            </a:pPr>
            <a:r>
              <a:rPr sz="1200" spc="-5" dirty="0">
                <a:solidFill>
                  <a:srgbClr val="8A8A8A"/>
                </a:solidFill>
                <a:latin typeface="Arial"/>
                <a:cs typeface="Arial"/>
              </a:rPr>
              <a:t>50</a:t>
            </a:r>
            <a:endParaRPr sz="1200">
              <a:latin typeface="Arial"/>
              <a:cs typeface="Arial"/>
            </a:endParaRPr>
          </a:p>
        </p:txBody>
      </p:sp>
      <p:sp>
        <p:nvSpPr>
          <p:cNvPr id="8" name="object 3"/>
          <p:cNvSpPr txBox="1"/>
          <p:nvPr/>
        </p:nvSpPr>
        <p:spPr>
          <a:xfrm>
            <a:off x="535940" y="1662620"/>
            <a:ext cx="7994015" cy="3447098"/>
          </a:xfrm>
          <a:prstGeom prst="rect">
            <a:avLst/>
          </a:prstGeom>
        </p:spPr>
        <p:txBody>
          <a:bodyPr vert="horz" wrap="square" lIns="0" tIns="0" rIns="0" bIns="0" rtlCol="0">
            <a:spAutoFit/>
          </a:bodyPr>
          <a:lstStyle/>
          <a:p>
            <a:pPr marL="469900" marR="215265" indent="-457200">
              <a:lnSpc>
                <a:spcPct val="100000"/>
              </a:lnSpc>
              <a:buFont typeface="Arial"/>
              <a:buChar char="•"/>
              <a:tabLst>
                <a:tab pos="469900" algn="l"/>
              </a:tabLst>
            </a:pPr>
            <a:r>
              <a:rPr sz="2800" spc="-5" dirty="0">
                <a:latin typeface="Calibri"/>
                <a:cs typeface="Calibri"/>
              </a:rPr>
              <a:t>A</a:t>
            </a:r>
            <a:r>
              <a:rPr sz="2800" spc="10" dirty="0">
                <a:latin typeface="Calibri"/>
                <a:cs typeface="Calibri"/>
              </a:rPr>
              <a:t> </a:t>
            </a:r>
            <a:r>
              <a:rPr lang="en-US" sz="2800" dirty="0">
                <a:latin typeface="Calibri"/>
                <a:cs typeface="Calibri"/>
              </a:rPr>
              <a:t>church’s</a:t>
            </a:r>
            <a:r>
              <a:rPr sz="2800" spc="-5" dirty="0">
                <a:latin typeface="Calibri"/>
                <a:cs typeface="Calibri"/>
              </a:rPr>
              <a:t> p</a:t>
            </a:r>
            <a:r>
              <a:rPr sz="2800" spc="-10" dirty="0">
                <a:latin typeface="Calibri"/>
                <a:cs typeface="Calibri"/>
              </a:rPr>
              <a:t>r</a:t>
            </a:r>
            <a:r>
              <a:rPr sz="2800" spc="-5" dirty="0">
                <a:latin typeface="Calibri"/>
                <a:cs typeface="Calibri"/>
              </a:rPr>
              <a:t>inciple</a:t>
            </a:r>
            <a:r>
              <a:rPr sz="2800" dirty="0">
                <a:latin typeface="Calibri"/>
                <a:cs typeface="Calibri"/>
              </a:rPr>
              <a:t>s</a:t>
            </a:r>
            <a:r>
              <a:rPr sz="2800" spc="10" dirty="0">
                <a:latin typeface="Calibri"/>
                <a:cs typeface="Calibri"/>
              </a:rPr>
              <a:t> </a:t>
            </a:r>
            <a:r>
              <a:rPr sz="2800" spc="-5" dirty="0">
                <a:latin typeface="Calibri"/>
                <a:cs typeface="Calibri"/>
              </a:rPr>
              <a:t>o</a:t>
            </a:r>
            <a:r>
              <a:rPr sz="2800" spc="-10" dirty="0">
                <a:latin typeface="Calibri"/>
                <a:cs typeface="Calibri"/>
              </a:rPr>
              <a:t>r</a:t>
            </a:r>
            <a:r>
              <a:rPr sz="2800" spc="-5" dirty="0">
                <a:latin typeface="Calibri"/>
                <a:cs typeface="Calibri"/>
              </a:rPr>
              <a:t> </a:t>
            </a:r>
            <a:r>
              <a:rPr sz="2800" spc="-30" dirty="0">
                <a:latin typeface="Calibri"/>
                <a:cs typeface="Calibri"/>
              </a:rPr>
              <a:t>s</a:t>
            </a:r>
            <a:r>
              <a:rPr sz="2800" spc="-40" dirty="0">
                <a:latin typeface="Calibri"/>
                <a:cs typeface="Calibri"/>
              </a:rPr>
              <a:t>t</a:t>
            </a:r>
            <a:r>
              <a:rPr sz="2800" dirty="0">
                <a:latin typeface="Calibri"/>
                <a:cs typeface="Calibri"/>
              </a:rPr>
              <a:t>a</a:t>
            </a:r>
            <a:r>
              <a:rPr sz="2800" spc="-5" dirty="0">
                <a:latin typeface="Calibri"/>
                <a:cs typeface="Calibri"/>
              </a:rPr>
              <a:t>nd</a:t>
            </a:r>
            <a:r>
              <a:rPr sz="2800" dirty="0">
                <a:latin typeface="Calibri"/>
                <a:cs typeface="Calibri"/>
              </a:rPr>
              <a:t>a</a:t>
            </a:r>
            <a:r>
              <a:rPr sz="2800" spc="-45" dirty="0">
                <a:latin typeface="Calibri"/>
                <a:cs typeface="Calibri"/>
              </a:rPr>
              <a:t>r</a:t>
            </a:r>
            <a:r>
              <a:rPr sz="2800" spc="-5" dirty="0">
                <a:latin typeface="Calibri"/>
                <a:cs typeface="Calibri"/>
              </a:rPr>
              <a:t>d</a:t>
            </a:r>
            <a:r>
              <a:rPr sz="2800" dirty="0">
                <a:latin typeface="Calibri"/>
                <a:cs typeface="Calibri"/>
              </a:rPr>
              <a:t>s</a:t>
            </a:r>
            <a:r>
              <a:rPr sz="2800" spc="10" dirty="0">
                <a:latin typeface="Calibri"/>
                <a:cs typeface="Calibri"/>
              </a:rPr>
              <a:t> </a:t>
            </a:r>
            <a:r>
              <a:rPr sz="2800" spc="-5" dirty="0">
                <a:latin typeface="Calibri"/>
                <a:cs typeface="Calibri"/>
              </a:rPr>
              <a:t>o</a:t>
            </a:r>
            <a:r>
              <a:rPr sz="2800" dirty="0">
                <a:latin typeface="Calibri"/>
                <a:cs typeface="Calibri"/>
              </a:rPr>
              <a:t>f </a:t>
            </a:r>
            <a:r>
              <a:rPr sz="2800" spc="-5" dirty="0">
                <a:latin typeface="Calibri"/>
                <a:cs typeface="Calibri"/>
              </a:rPr>
              <a:t>beh</a:t>
            </a:r>
            <a:r>
              <a:rPr sz="2800" spc="-50" dirty="0">
                <a:latin typeface="Calibri"/>
                <a:cs typeface="Calibri"/>
              </a:rPr>
              <a:t>a</a:t>
            </a:r>
            <a:r>
              <a:rPr sz="2800" spc="-15" dirty="0">
                <a:latin typeface="Calibri"/>
                <a:cs typeface="Calibri"/>
              </a:rPr>
              <a:t>v</a:t>
            </a:r>
            <a:r>
              <a:rPr sz="2800" spc="-5" dirty="0">
                <a:latin typeface="Calibri"/>
                <a:cs typeface="Calibri"/>
              </a:rPr>
              <a:t>io</a:t>
            </a:r>
            <a:r>
              <a:rPr sz="2800" spc="-10" dirty="0">
                <a:latin typeface="Calibri"/>
                <a:cs typeface="Calibri"/>
              </a:rPr>
              <a:t>r; </a:t>
            </a:r>
            <a:r>
              <a:rPr sz="2800" spc="-5" dirty="0">
                <a:latin typeface="Calibri"/>
                <a:cs typeface="Calibri"/>
              </a:rPr>
              <a:t>its </a:t>
            </a:r>
            <a:r>
              <a:rPr sz="2800" dirty="0">
                <a:latin typeface="Calibri"/>
                <a:cs typeface="Calibri"/>
              </a:rPr>
              <a:t>j</a:t>
            </a:r>
            <a:r>
              <a:rPr sz="2800" spc="-5" dirty="0">
                <a:latin typeface="Calibri"/>
                <a:cs typeface="Calibri"/>
              </a:rPr>
              <a:t>ud</a:t>
            </a:r>
            <a:r>
              <a:rPr sz="2800" dirty="0">
                <a:latin typeface="Calibri"/>
                <a:cs typeface="Calibri"/>
              </a:rPr>
              <a:t>g</a:t>
            </a:r>
            <a:r>
              <a:rPr sz="2800" spc="-5" dirty="0">
                <a:latin typeface="Calibri"/>
                <a:cs typeface="Calibri"/>
              </a:rPr>
              <a:t>me</a:t>
            </a:r>
            <a:r>
              <a:rPr sz="2800" spc="-30" dirty="0">
                <a:latin typeface="Calibri"/>
                <a:cs typeface="Calibri"/>
              </a:rPr>
              <a:t>n</a:t>
            </a:r>
            <a:r>
              <a:rPr sz="2800" dirty="0">
                <a:latin typeface="Calibri"/>
                <a:cs typeface="Calibri"/>
              </a:rPr>
              <a:t>t</a:t>
            </a:r>
            <a:r>
              <a:rPr sz="2800" spc="5" dirty="0">
                <a:latin typeface="Calibri"/>
                <a:cs typeface="Calibri"/>
              </a:rPr>
              <a:t> </a:t>
            </a:r>
            <a:r>
              <a:rPr sz="2800" spc="-5" dirty="0">
                <a:latin typeface="Calibri"/>
                <a:cs typeface="Calibri"/>
              </a:rPr>
              <a:t>o</a:t>
            </a:r>
            <a:r>
              <a:rPr sz="2800" dirty="0">
                <a:latin typeface="Calibri"/>
                <a:cs typeface="Calibri"/>
              </a:rPr>
              <a:t>f w</a:t>
            </a:r>
            <a:r>
              <a:rPr sz="2800" spc="-5" dirty="0">
                <a:latin typeface="Calibri"/>
                <a:cs typeface="Calibri"/>
              </a:rPr>
              <a:t>h</a:t>
            </a:r>
            <a:r>
              <a:rPr sz="2800" spc="-25" dirty="0">
                <a:latin typeface="Calibri"/>
                <a:cs typeface="Calibri"/>
              </a:rPr>
              <a:t>a</a:t>
            </a:r>
            <a:r>
              <a:rPr sz="2800" dirty="0">
                <a:latin typeface="Calibri"/>
                <a:cs typeface="Calibri"/>
              </a:rPr>
              <a:t>t</a:t>
            </a:r>
            <a:r>
              <a:rPr sz="2800" spc="-5" dirty="0">
                <a:latin typeface="Calibri"/>
                <a:cs typeface="Calibri"/>
              </a:rPr>
              <a:t> i</a:t>
            </a:r>
            <a:r>
              <a:rPr sz="2800" dirty="0">
                <a:latin typeface="Calibri"/>
                <a:cs typeface="Calibri"/>
              </a:rPr>
              <a:t>s</a:t>
            </a:r>
            <a:r>
              <a:rPr sz="2800" spc="5" dirty="0">
                <a:latin typeface="Calibri"/>
                <a:cs typeface="Calibri"/>
              </a:rPr>
              <a:t> </a:t>
            </a:r>
            <a:r>
              <a:rPr sz="2800" spc="-5" dirty="0">
                <a:latin typeface="Calibri"/>
                <a:cs typeface="Calibri"/>
              </a:rPr>
              <a:t>impo</a:t>
            </a:r>
            <a:r>
              <a:rPr sz="2800" spc="-10" dirty="0">
                <a:latin typeface="Calibri"/>
                <a:cs typeface="Calibri"/>
              </a:rPr>
              <a:t>r</a:t>
            </a:r>
            <a:r>
              <a:rPr sz="2800" spc="-40" dirty="0">
                <a:latin typeface="Calibri"/>
                <a:cs typeface="Calibri"/>
              </a:rPr>
              <a:t>t</a:t>
            </a:r>
            <a:r>
              <a:rPr sz="2800" dirty="0">
                <a:latin typeface="Calibri"/>
                <a:cs typeface="Calibri"/>
              </a:rPr>
              <a:t>a</a:t>
            </a:r>
            <a:r>
              <a:rPr sz="2800" spc="-30" dirty="0">
                <a:latin typeface="Calibri"/>
                <a:cs typeface="Calibri"/>
              </a:rPr>
              <a:t>n</a:t>
            </a:r>
            <a:r>
              <a:rPr sz="2800" dirty="0">
                <a:latin typeface="Calibri"/>
                <a:cs typeface="Calibri"/>
              </a:rPr>
              <a:t>t</a:t>
            </a:r>
          </a:p>
          <a:p>
            <a:pPr marL="469900" marR="5080" indent="-457200">
              <a:lnSpc>
                <a:spcPct val="100000"/>
              </a:lnSpc>
              <a:buFont typeface="Arial"/>
              <a:buChar char="•"/>
              <a:tabLst>
                <a:tab pos="469900" algn="l"/>
              </a:tabLst>
            </a:pPr>
            <a:r>
              <a:rPr sz="2800" spc="-35" dirty="0">
                <a:latin typeface="Calibri"/>
                <a:cs typeface="Calibri"/>
              </a:rPr>
              <a:t>S</a:t>
            </a:r>
            <a:r>
              <a:rPr sz="2800" spc="-5" dirty="0">
                <a:latin typeface="Calibri"/>
                <a:cs typeface="Calibri"/>
              </a:rPr>
              <a:t>yno</a:t>
            </a:r>
            <a:r>
              <a:rPr sz="2800" spc="-60" dirty="0">
                <a:latin typeface="Calibri"/>
                <a:cs typeface="Calibri"/>
              </a:rPr>
              <a:t>n</a:t>
            </a:r>
            <a:r>
              <a:rPr sz="2800" spc="-5" dirty="0">
                <a:latin typeface="Calibri"/>
                <a:cs typeface="Calibri"/>
              </a:rPr>
              <a:t>ym</a:t>
            </a:r>
            <a:r>
              <a:rPr sz="2800" dirty="0">
                <a:latin typeface="Calibri"/>
                <a:cs typeface="Calibri"/>
              </a:rPr>
              <a:t>s</a:t>
            </a:r>
            <a:r>
              <a:rPr sz="2800" spc="-10" dirty="0">
                <a:latin typeface="Calibri"/>
                <a:cs typeface="Calibri"/>
              </a:rPr>
              <a:t>:</a:t>
            </a:r>
            <a:r>
              <a:rPr sz="2800" spc="5" dirty="0">
                <a:latin typeface="Calibri"/>
                <a:cs typeface="Calibri"/>
              </a:rPr>
              <a:t> </a:t>
            </a:r>
            <a:r>
              <a:rPr sz="2800" spc="-5" dirty="0">
                <a:latin typeface="Calibri"/>
                <a:cs typeface="Calibri"/>
              </a:rPr>
              <a:t>p</a:t>
            </a:r>
            <a:r>
              <a:rPr sz="2800" spc="-10" dirty="0">
                <a:latin typeface="Calibri"/>
                <a:cs typeface="Calibri"/>
              </a:rPr>
              <a:t>r</a:t>
            </a:r>
            <a:r>
              <a:rPr sz="2800" spc="-5" dirty="0">
                <a:latin typeface="Calibri"/>
                <a:cs typeface="Calibri"/>
              </a:rPr>
              <a:t>inciple</a:t>
            </a:r>
            <a:r>
              <a:rPr sz="2800" dirty="0">
                <a:latin typeface="Calibri"/>
                <a:cs typeface="Calibri"/>
              </a:rPr>
              <a:t>s</a:t>
            </a:r>
            <a:r>
              <a:rPr sz="2800" spc="-10" dirty="0">
                <a:latin typeface="Calibri"/>
                <a:cs typeface="Calibri"/>
              </a:rPr>
              <a:t>,</a:t>
            </a:r>
            <a:r>
              <a:rPr sz="2800" spc="5" dirty="0">
                <a:latin typeface="Calibri"/>
                <a:cs typeface="Calibri"/>
              </a:rPr>
              <a:t> </a:t>
            </a:r>
            <a:r>
              <a:rPr sz="2800" spc="-35" dirty="0">
                <a:latin typeface="Calibri"/>
                <a:cs typeface="Calibri"/>
              </a:rPr>
              <a:t>e</a:t>
            </a:r>
            <a:r>
              <a:rPr sz="2800" spc="-5" dirty="0">
                <a:latin typeface="Calibri"/>
                <a:cs typeface="Calibri"/>
              </a:rPr>
              <a:t>thic</a:t>
            </a:r>
            <a:r>
              <a:rPr sz="2800" dirty="0">
                <a:latin typeface="Calibri"/>
                <a:cs typeface="Calibri"/>
              </a:rPr>
              <a:t>s</a:t>
            </a:r>
            <a:r>
              <a:rPr sz="2800" spc="-10" dirty="0">
                <a:latin typeface="Calibri"/>
                <a:cs typeface="Calibri"/>
              </a:rPr>
              <a:t>,</a:t>
            </a:r>
            <a:r>
              <a:rPr sz="2800" spc="15" dirty="0">
                <a:latin typeface="Calibri"/>
                <a:cs typeface="Calibri"/>
              </a:rPr>
              <a:t> </a:t>
            </a:r>
            <a:r>
              <a:rPr sz="2800" spc="-5" dirty="0">
                <a:latin typeface="Calibri"/>
                <a:cs typeface="Calibri"/>
              </a:rPr>
              <a:t>mo</a:t>
            </a:r>
            <a:r>
              <a:rPr sz="2800" spc="-70" dirty="0">
                <a:latin typeface="Calibri"/>
                <a:cs typeface="Calibri"/>
              </a:rPr>
              <a:t>r</a:t>
            </a:r>
            <a:r>
              <a:rPr sz="2800" dirty="0">
                <a:latin typeface="Calibri"/>
                <a:cs typeface="Calibri"/>
              </a:rPr>
              <a:t>al</a:t>
            </a:r>
            <a:r>
              <a:rPr sz="2800" spc="-10" dirty="0">
                <a:latin typeface="Calibri"/>
                <a:cs typeface="Calibri"/>
              </a:rPr>
              <a:t> </a:t>
            </a:r>
            <a:r>
              <a:rPr sz="2800" spc="-30" dirty="0">
                <a:latin typeface="Calibri"/>
                <a:cs typeface="Calibri"/>
              </a:rPr>
              <a:t>c</a:t>
            </a:r>
            <a:r>
              <a:rPr sz="2800" spc="-5" dirty="0">
                <a:latin typeface="Calibri"/>
                <a:cs typeface="Calibri"/>
              </a:rPr>
              <a:t>od</a:t>
            </a:r>
            <a:r>
              <a:rPr sz="2800" spc="-20" dirty="0">
                <a:latin typeface="Calibri"/>
                <a:cs typeface="Calibri"/>
              </a:rPr>
              <a:t>e</a:t>
            </a:r>
            <a:r>
              <a:rPr sz="2800" spc="-10" dirty="0">
                <a:latin typeface="Calibri"/>
                <a:cs typeface="Calibri"/>
              </a:rPr>
              <a:t>,</a:t>
            </a:r>
            <a:r>
              <a:rPr sz="2800" spc="10" dirty="0">
                <a:latin typeface="Calibri"/>
                <a:cs typeface="Calibri"/>
              </a:rPr>
              <a:t> </a:t>
            </a:r>
            <a:r>
              <a:rPr sz="2800" spc="-30" dirty="0">
                <a:latin typeface="Calibri"/>
                <a:cs typeface="Calibri"/>
              </a:rPr>
              <a:t>s</a:t>
            </a:r>
            <a:r>
              <a:rPr sz="2800" spc="-40" dirty="0">
                <a:latin typeface="Calibri"/>
                <a:cs typeface="Calibri"/>
              </a:rPr>
              <a:t>t</a:t>
            </a:r>
            <a:r>
              <a:rPr sz="2800" dirty="0">
                <a:latin typeface="Calibri"/>
                <a:cs typeface="Calibri"/>
              </a:rPr>
              <a:t>a</a:t>
            </a:r>
            <a:r>
              <a:rPr sz="2800" spc="-5" dirty="0">
                <a:latin typeface="Calibri"/>
                <a:cs typeface="Calibri"/>
              </a:rPr>
              <a:t>nd</a:t>
            </a:r>
            <a:r>
              <a:rPr sz="2800" dirty="0">
                <a:latin typeface="Calibri"/>
                <a:cs typeface="Calibri"/>
              </a:rPr>
              <a:t>a</a:t>
            </a:r>
            <a:r>
              <a:rPr sz="2800" spc="-45" dirty="0">
                <a:latin typeface="Calibri"/>
                <a:cs typeface="Calibri"/>
              </a:rPr>
              <a:t>r</a:t>
            </a:r>
            <a:r>
              <a:rPr sz="2800" spc="-5" dirty="0">
                <a:latin typeface="Calibri"/>
                <a:cs typeface="Calibri"/>
              </a:rPr>
              <a:t>d</a:t>
            </a:r>
            <a:r>
              <a:rPr sz="2800" dirty="0">
                <a:latin typeface="Calibri"/>
                <a:cs typeface="Calibri"/>
              </a:rPr>
              <a:t>s</a:t>
            </a:r>
            <a:r>
              <a:rPr sz="2800" spc="-10" dirty="0">
                <a:latin typeface="Calibri"/>
                <a:cs typeface="Calibri"/>
              </a:rPr>
              <a:t>, </a:t>
            </a:r>
            <a:r>
              <a:rPr sz="2800" spc="-30" dirty="0">
                <a:latin typeface="Calibri"/>
                <a:cs typeface="Calibri"/>
              </a:rPr>
              <a:t>c</a:t>
            </a:r>
            <a:r>
              <a:rPr sz="2800" spc="-5" dirty="0">
                <a:latin typeface="Calibri"/>
                <a:cs typeface="Calibri"/>
              </a:rPr>
              <a:t>od</a:t>
            </a:r>
            <a:r>
              <a:rPr sz="2800" spc="-15" dirty="0">
                <a:latin typeface="Calibri"/>
                <a:cs typeface="Calibri"/>
              </a:rPr>
              <a:t>e</a:t>
            </a:r>
            <a:r>
              <a:rPr sz="2800" spc="5" dirty="0">
                <a:latin typeface="Calibri"/>
                <a:cs typeface="Calibri"/>
              </a:rPr>
              <a:t> </a:t>
            </a:r>
            <a:r>
              <a:rPr sz="2800" spc="-5" dirty="0">
                <a:latin typeface="Calibri"/>
                <a:cs typeface="Calibri"/>
              </a:rPr>
              <a:t>o</a:t>
            </a:r>
            <a:r>
              <a:rPr sz="2800" dirty="0">
                <a:latin typeface="Calibri"/>
                <a:cs typeface="Calibri"/>
              </a:rPr>
              <a:t>f </a:t>
            </a:r>
            <a:r>
              <a:rPr sz="2800" spc="-5" dirty="0">
                <a:latin typeface="Calibri"/>
                <a:cs typeface="Calibri"/>
              </a:rPr>
              <a:t>beh</a:t>
            </a:r>
            <a:r>
              <a:rPr sz="2800" spc="-50" dirty="0">
                <a:latin typeface="Calibri"/>
                <a:cs typeface="Calibri"/>
              </a:rPr>
              <a:t>a</a:t>
            </a:r>
            <a:r>
              <a:rPr sz="2800" spc="-15" dirty="0">
                <a:latin typeface="Calibri"/>
                <a:cs typeface="Calibri"/>
              </a:rPr>
              <a:t>v</a:t>
            </a:r>
            <a:r>
              <a:rPr sz="2800" spc="-5" dirty="0">
                <a:latin typeface="Calibri"/>
                <a:cs typeface="Calibri"/>
              </a:rPr>
              <a:t>io</a:t>
            </a:r>
            <a:r>
              <a:rPr sz="2800" spc="-10" dirty="0">
                <a:latin typeface="Calibri"/>
                <a:cs typeface="Calibri"/>
              </a:rPr>
              <a:t>r</a:t>
            </a:r>
            <a:endParaRPr sz="2800" dirty="0">
              <a:latin typeface="Calibri"/>
              <a:cs typeface="Calibri"/>
            </a:endParaRPr>
          </a:p>
          <a:p>
            <a:pPr marL="469900" indent="-457200">
              <a:lnSpc>
                <a:spcPct val="100000"/>
              </a:lnSpc>
              <a:buFont typeface="Arial"/>
              <a:buChar char="•"/>
              <a:tabLst>
                <a:tab pos="469900" algn="l"/>
              </a:tabLst>
            </a:pPr>
            <a:r>
              <a:rPr sz="2800" dirty="0">
                <a:latin typeface="Calibri"/>
                <a:cs typeface="Calibri"/>
              </a:rPr>
              <a:t>T</a:t>
            </a:r>
            <a:r>
              <a:rPr sz="2800" spc="-5" dirty="0">
                <a:latin typeface="Calibri"/>
                <a:cs typeface="Calibri"/>
              </a:rPr>
              <a:t>h</a:t>
            </a:r>
            <a:r>
              <a:rPr sz="2800" spc="-15" dirty="0">
                <a:latin typeface="Calibri"/>
                <a:cs typeface="Calibri"/>
              </a:rPr>
              <a:t>e</a:t>
            </a:r>
            <a:r>
              <a:rPr sz="2800" spc="-5" dirty="0">
                <a:latin typeface="Calibri"/>
                <a:cs typeface="Calibri"/>
              </a:rPr>
              <a:t> p</a:t>
            </a:r>
            <a:r>
              <a:rPr sz="2800" spc="-10" dirty="0">
                <a:latin typeface="Calibri"/>
                <a:cs typeface="Calibri"/>
              </a:rPr>
              <a:t>r</a:t>
            </a:r>
            <a:r>
              <a:rPr sz="2800" spc="-5" dirty="0">
                <a:latin typeface="Calibri"/>
                <a:cs typeface="Calibri"/>
              </a:rPr>
              <a:t>inciple</a:t>
            </a:r>
            <a:r>
              <a:rPr sz="2800" dirty="0">
                <a:latin typeface="Calibri"/>
                <a:cs typeface="Calibri"/>
              </a:rPr>
              <a:t>s</a:t>
            </a:r>
            <a:r>
              <a:rPr sz="2800" spc="10" dirty="0">
                <a:latin typeface="Calibri"/>
                <a:cs typeface="Calibri"/>
              </a:rPr>
              <a:t> </a:t>
            </a:r>
            <a:r>
              <a:rPr sz="2800" spc="-5" dirty="0">
                <a:latin typeface="Calibri"/>
                <a:cs typeface="Calibri"/>
              </a:rPr>
              <a:t>o</a:t>
            </a:r>
            <a:r>
              <a:rPr sz="2800" dirty="0">
                <a:latin typeface="Calibri"/>
                <a:cs typeface="Calibri"/>
              </a:rPr>
              <a:t>n</a:t>
            </a:r>
            <a:r>
              <a:rPr sz="2800" spc="5" dirty="0">
                <a:latin typeface="Calibri"/>
                <a:cs typeface="Calibri"/>
              </a:rPr>
              <a:t> </a:t>
            </a:r>
            <a:r>
              <a:rPr sz="2800" dirty="0">
                <a:latin typeface="Calibri"/>
                <a:cs typeface="Calibri"/>
              </a:rPr>
              <a:t>w</a:t>
            </a:r>
            <a:r>
              <a:rPr sz="2800" spc="-5" dirty="0">
                <a:latin typeface="Calibri"/>
                <a:cs typeface="Calibri"/>
              </a:rPr>
              <a:t>hic</a:t>
            </a:r>
            <a:r>
              <a:rPr sz="2800" dirty="0">
                <a:latin typeface="Calibri"/>
                <a:cs typeface="Calibri"/>
              </a:rPr>
              <a:t>h</a:t>
            </a:r>
            <a:r>
              <a:rPr sz="2800" spc="5" dirty="0">
                <a:latin typeface="Calibri"/>
                <a:cs typeface="Calibri"/>
              </a:rPr>
              <a:t> </a:t>
            </a:r>
            <a:r>
              <a:rPr sz="2800" spc="-5" dirty="0">
                <a:latin typeface="Calibri"/>
                <a:cs typeface="Calibri"/>
              </a:rPr>
              <a:t>th</a:t>
            </a:r>
            <a:r>
              <a:rPr sz="2800" spc="-15" dirty="0">
                <a:latin typeface="Calibri"/>
                <a:cs typeface="Calibri"/>
              </a:rPr>
              <a:t>e</a:t>
            </a:r>
            <a:r>
              <a:rPr sz="2800" spc="5" dirty="0">
                <a:latin typeface="Calibri"/>
                <a:cs typeface="Calibri"/>
              </a:rPr>
              <a:t> </a:t>
            </a:r>
            <a:r>
              <a:rPr sz="2800" spc="-5" dirty="0">
                <a:latin typeface="Calibri"/>
                <a:cs typeface="Calibri"/>
              </a:rPr>
              <a:t>o</a:t>
            </a:r>
            <a:r>
              <a:rPr sz="2800" spc="-45" dirty="0">
                <a:latin typeface="Calibri"/>
                <a:cs typeface="Calibri"/>
              </a:rPr>
              <a:t>r</a:t>
            </a:r>
            <a:r>
              <a:rPr sz="2800" spc="-55" dirty="0">
                <a:latin typeface="Calibri"/>
                <a:cs typeface="Calibri"/>
              </a:rPr>
              <a:t>g</a:t>
            </a:r>
            <a:r>
              <a:rPr sz="2800" dirty="0">
                <a:latin typeface="Calibri"/>
                <a:cs typeface="Calibri"/>
              </a:rPr>
              <a:t>a</a:t>
            </a:r>
            <a:r>
              <a:rPr sz="2800" spc="-5" dirty="0">
                <a:latin typeface="Calibri"/>
                <a:cs typeface="Calibri"/>
              </a:rPr>
              <a:t>ni</a:t>
            </a:r>
            <a:r>
              <a:rPr sz="2800" spc="-60" dirty="0">
                <a:latin typeface="Calibri"/>
                <a:cs typeface="Calibri"/>
              </a:rPr>
              <a:t>z</a:t>
            </a:r>
            <a:r>
              <a:rPr sz="2800" spc="-30" dirty="0">
                <a:latin typeface="Calibri"/>
                <a:cs typeface="Calibri"/>
              </a:rPr>
              <a:t>a</a:t>
            </a:r>
            <a:r>
              <a:rPr sz="2800" spc="-5" dirty="0">
                <a:latin typeface="Calibri"/>
                <a:cs typeface="Calibri"/>
              </a:rPr>
              <a:t>ti</a:t>
            </a:r>
            <a:r>
              <a:rPr sz="2800" spc="-10" dirty="0">
                <a:latin typeface="Calibri"/>
                <a:cs typeface="Calibri"/>
              </a:rPr>
              <a:t>o</a:t>
            </a:r>
            <a:r>
              <a:rPr sz="2800" dirty="0">
                <a:latin typeface="Calibri"/>
                <a:cs typeface="Calibri"/>
              </a:rPr>
              <a:t>n</a:t>
            </a:r>
            <a:r>
              <a:rPr sz="2800" spc="-15" dirty="0">
                <a:latin typeface="Calibri"/>
                <a:cs typeface="Calibri"/>
              </a:rPr>
              <a:t> </a:t>
            </a:r>
            <a:r>
              <a:rPr sz="2800" spc="-5" dirty="0">
                <a:latin typeface="Calibri"/>
                <a:cs typeface="Calibri"/>
              </a:rPr>
              <a:t>i</a:t>
            </a:r>
            <a:r>
              <a:rPr sz="2800" dirty="0">
                <a:latin typeface="Calibri"/>
                <a:cs typeface="Calibri"/>
              </a:rPr>
              <a:t>s</a:t>
            </a:r>
            <a:r>
              <a:rPr sz="2800" spc="5" dirty="0">
                <a:latin typeface="Calibri"/>
                <a:cs typeface="Calibri"/>
              </a:rPr>
              <a:t> </a:t>
            </a:r>
            <a:r>
              <a:rPr sz="2800" spc="-5" dirty="0">
                <a:latin typeface="Calibri"/>
                <a:cs typeface="Calibri"/>
              </a:rPr>
              <a:t>buil</a:t>
            </a:r>
            <a:r>
              <a:rPr sz="2800" dirty="0">
                <a:latin typeface="Calibri"/>
                <a:cs typeface="Calibri"/>
              </a:rPr>
              <a:t>t</a:t>
            </a:r>
          </a:p>
          <a:p>
            <a:pPr marL="469900" indent="-457200">
              <a:lnSpc>
                <a:spcPct val="100000"/>
              </a:lnSpc>
              <a:buFont typeface="Arial"/>
              <a:buChar char="•"/>
              <a:tabLst>
                <a:tab pos="469900" algn="l"/>
              </a:tabLst>
            </a:pPr>
            <a:r>
              <a:rPr sz="2800" spc="-5" dirty="0">
                <a:latin typeface="Calibri"/>
                <a:cs typeface="Calibri"/>
              </a:rPr>
              <a:t>An</a:t>
            </a:r>
            <a:r>
              <a:rPr sz="2800" spc="-10" dirty="0">
                <a:latin typeface="Calibri"/>
                <a:cs typeface="Calibri"/>
              </a:rPr>
              <a:t>s</a:t>
            </a:r>
            <a:r>
              <a:rPr sz="2800" spc="-25" dirty="0">
                <a:latin typeface="Calibri"/>
                <a:cs typeface="Calibri"/>
              </a:rPr>
              <a:t>w</a:t>
            </a:r>
            <a:r>
              <a:rPr sz="2800" spc="-20" dirty="0">
                <a:latin typeface="Calibri"/>
                <a:cs typeface="Calibri"/>
              </a:rPr>
              <a:t>e</a:t>
            </a:r>
            <a:r>
              <a:rPr sz="2800" spc="-60" dirty="0">
                <a:latin typeface="Calibri"/>
                <a:cs typeface="Calibri"/>
              </a:rPr>
              <a:t>r</a:t>
            </a:r>
            <a:r>
              <a:rPr sz="2800" dirty="0">
                <a:latin typeface="Calibri"/>
                <a:cs typeface="Calibri"/>
              </a:rPr>
              <a:t>s</a:t>
            </a:r>
            <a:r>
              <a:rPr sz="2800" spc="5" dirty="0">
                <a:latin typeface="Calibri"/>
                <a:cs typeface="Calibri"/>
              </a:rPr>
              <a:t> </a:t>
            </a:r>
            <a:r>
              <a:rPr sz="2800" spc="-5" dirty="0">
                <a:latin typeface="Calibri"/>
                <a:cs typeface="Calibri"/>
              </a:rPr>
              <a:t>th</a:t>
            </a:r>
            <a:r>
              <a:rPr sz="2800" spc="-15" dirty="0">
                <a:latin typeface="Calibri"/>
                <a:cs typeface="Calibri"/>
              </a:rPr>
              <a:t>e</a:t>
            </a:r>
            <a:r>
              <a:rPr sz="2800" spc="5" dirty="0">
                <a:latin typeface="Calibri"/>
                <a:cs typeface="Calibri"/>
              </a:rPr>
              <a:t> </a:t>
            </a:r>
            <a:r>
              <a:rPr sz="2800" spc="-5" dirty="0">
                <a:latin typeface="Calibri"/>
                <a:cs typeface="Calibri"/>
              </a:rPr>
              <a:t>que</a:t>
            </a:r>
            <a:r>
              <a:rPr sz="2800" spc="-30" dirty="0">
                <a:latin typeface="Calibri"/>
                <a:cs typeface="Calibri"/>
              </a:rPr>
              <a:t>s</a:t>
            </a:r>
            <a:r>
              <a:rPr sz="2800" spc="-5" dirty="0">
                <a:latin typeface="Calibri"/>
                <a:cs typeface="Calibri"/>
              </a:rPr>
              <a:t>tion</a:t>
            </a:r>
            <a:r>
              <a:rPr sz="2800" spc="-10" dirty="0">
                <a:latin typeface="Calibri"/>
                <a:cs typeface="Calibri"/>
              </a:rPr>
              <a:t>:</a:t>
            </a:r>
            <a:r>
              <a:rPr sz="2800" spc="5" dirty="0">
                <a:latin typeface="Calibri"/>
                <a:cs typeface="Calibri"/>
              </a:rPr>
              <a:t> </a:t>
            </a:r>
            <a:r>
              <a:rPr sz="2800" spc="-5" dirty="0">
                <a:latin typeface="Calibri"/>
                <a:cs typeface="Calibri"/>
              </a:rPr>
              <a:t>Wh</a:t>
            </a:r>
            <a:r>
              <a:rPr sz="2800" spc="-25" dirty="0">
                <a:latin typeface="Calibri"/>
                <a:cs typeface="Calibri"/>
              </a:rPr>
              <a:t>a</a:t>
            </a:r>
            <a:r>
              <a:rPr sz="2800" dirty="0">
                <a:latin typeface="Calibri"/>
                <a:cs typeface="Calibri"/>
              </a:rPr>
              <a:t>t </a:t>
            </a:r>
            <a:r>
              <a:rPr sz="2800" spc="-5" dirty="0">
                <a:latin typeface="Calibri"/>
                <a:cs typeface="Calibri"/>
              </a:rPr>
              <a:t>d</a:t>
            </a:r>
            <a:r>
              <a:rPr sz="2800" dirty="0">
                <a:latin typeface="Calibri"/>
                <a:cs typeface="Calibri"/>
              </a:rPr>
              <a:t>o</a:t>
            </a:r>
            <a:r>
              <a:rPr sz="2800" spc="5" dirty="0">
                <a:latin typeface="Calibri"/>
                <a:cs typeface="Calibri"/>
              </a:rPr>
              <a:t> </a:t>
            </a:r>
            <a:r>
              <a:rPr sz="2800" spc="-25" dirty="0">
                <a:latin typeface="Calibri"/>
                <a:cs typeface="Calibri"/>
              </a:rPr>
              <a:t>w</a:t>
            </a:r>
            <a:r>
              <a:rPr sz="2800" spc="-15" dirty="0">
                <a:latin typeface="Calibri"/>
                <a:cs typeface="Calibri"/>
              </a:rPr>
              <a:t>e</a:t>
            </a:r>
            <a:r>
              <a:rPr sz="2800" spc="-5" dirty="0">
                <a:latin typeface="Calibri"/>
                <a:cs typeface="Calibri"/>
              </a:rPr>
              <a:t> beli</a:t>
            </a:r>
            <a:r>
              <a:rPr sz="2800" spc="-30" dirty="0">
                <a:latin typeface="Calibri"/>
                <a:cs typeface="Calibri"/>
              </a:rPr>
              <a:t>e</a:t>
            </a:r>
            <a:r>
              <a:rPr sz="2800" spc="-45" dirty="0">
                <a:latin typeface="Calibri"/>
                <a:cs typeface="Calibri"/>
              </a:rPr>
              <a:t>v</a:t>
            </a:r>
            <a:r>
              <a:rPr sz="2800" spc="-15" dirty="0">
                <a:latin typeface="Calibri"/>
                <a:cs typeface="Calibri"/>
              </a:rPr>
              <a:t>e</a:t>
            </a:r>
            <a:r>
              <a:rPr sz="2800" spc="-25" dirty="0">
                <a:latin typeface="Calibri"/>
                <a:cs typeface="Calibri"/>
              </a:rPr>
              <a:t> </a:t>
            </a:r>
            <a:r>
              <a:rPr sz="2800" spc="-5" dirty="0">
                <a:latin typeface="Calibri"/>
                <a:cs typeface="Calibri"/>
              </a:rPr>
              <a:t>in</a:t>
            </a:r>
            <a:r>
              <a:rPr sz="2800" dirty="0">
                <a:latin typeface="Calibri"/>
                <a:cs typeface="Calibri"/>
              </a:rPr>
              <a:t>?</a:t>
            </a:r>
          </a:p>
          <a:p>
            <a:pPr marL="469900" indent="-457200">
              <a:lnSpc>
                <a:spcPct val="100000"/>
              </a:lnSpc>
              <a:buFont typeface="Arial"/>
              <a:buChar char="•"/>
              <a:tabLst>
                <a:tab pos="469900" algn="l"/>
              </a:tabLst>
            </a:pPr>
            <a:r>
              <a:rPr sz="2800" dirty="0">
                <a:latin typeface="Calibri"/>
                <a:cs typeface="Calibri"/>
              </a:rPr>
              <a:t>T</a:t>
            </a:r>
            <a:r>
              <a:rPr sz="2800" spc="-5" dirty="0">
                <a:latin typeface="Calibri"/>
                <a:cs typeface="Calibri"/>
              </a:rPr>
              <a:t>h</a:t>
            </a:r>
            <a:r>
              <a:rPr sz="2800" spc="-40" dirty="0">
                <a:latin typeface="Calibri"/>
                <a:cs typeface="Calibri"/>
              </a:rPr>
              <a:t>e</a:t>
            </a:r>
            <a:r>
              <a:rPr sz="2800" spc="-15" dirty="0">
                <a:latin typeface="Calibri"/>
                <a:cs typeface="Calibri"/>
              </a:rPr>
              <a:t>y</a:t>
            </a:r>
            <a:r>
              <a:rPr sz="2800" spc="-5" dirty="0">
                <a:latin typeface="Calibri"/>
                <a:cs typeface="Calibri"/>
              </a:rPr>
              <a:t> </a:t>
            </a:r>
            <a:r>
              <a:rPr sz="2800" dirty="0">
                <a:latin typeface="Calibri"/>
                <a:cs typeface="Calibri"/>
              </a:rPr>
              <a:t>a</a:t>
            </a:r>
            <a:r>
              <a:rPr sz="2800" spc="-45" dirty="0">
                <a:latin typeface="Calibri"/>
                <a:cs typeface="Calibri"/>
              </a:rPr>
              <a:t>r</a:t>
            </a:r>
            <a:r>
              <a:rPr sz="2800" spc="-15" dirty="0">
                <a:latin typeface="Calibri"/>
                <a:cs typeface="Calibri"/>
              </a:rPr>
              <a:t>e </a:t>
            </a:r>
            <a:r>
              <a:rPr sz="2800" i="1" spc="-5" dirty="0">
                <a:latin typeface="Calibri"/>
                <a:cs typeface="Calibri"/>
              </a:rPr>
              <a:t>h</a:t>
            </a:r>
            <a:r>
              <a:rPr sz="2800" i="1" spc="-10" dirty="0">
                <a:latin typeface="Calibri"/>
                <a:cs typeface="Calibri"/>
              </a:rPr>
              <a:t>o</a:t>
            </a:r>
            <a:r>
              <a:rPr sz="2800" i="1" dirty="0">
                <a:latin typeface="Calibri"/>
                <a:cs typeface="Calibri"/>
              </a:rPr>
              <a:t>w</a:t>
            </a:r>
            <a:r>
              <a:rPr sz="2800" i="1" spc="-10" dirty="0">
                <a:latin typeface="Calibri"/>
                <a:cs typeface="Calibri"/>
              </a:rPr>
              <a:t> </a:t>
            </a:r>
            <a:r>
              <a:rPr sz="2800" spc="-55" dirty="0">
                <a:latin typeface="Calibri"/>
                <a:cs typeface="Calibri"/>
              </a:rPr>
              <a:t>y</a:t>
            </a:r>
            <a:r>
              <a:rPr sz="2800" spc="-5" dirty="0">
                <a:latin typeface="Calibri"/>
                <a:cs typeface="Calibri"/>
              </a:rPr>
              <a:t>o</a:t>
            </a:r>
            <a:r>
              <a:rPr sz="2800" dirty="0">
                <a:latin typeface="Calibri"/>
                <a:cs typeface="Calibri"/>
              </a:rPr>
              <a:t>u</a:t>
            </a:r>
            <a:r>
              <a:rPr sz="2800" spc="5" dirty="0">
                <a:latin typeface="Calibri"/>
                <a:cs typeface="Calibri"/>
              </a:rPr>
              <a:t> </a:t>
            </a:r>
            <a:r>
              <a:rPr sz="2800" spc="-5" dirty="0">
                <a:latin typeface="Calibri"/>
                <a:cs typeface="Calibri"/>
              </a:rPr>
              <a:t>d</a:t>
            </a:r>
            <a:r>
              <a:rPr sz="2800" dirty="0">
                <a:latin typeface="Calibri"/>
                <a:cs typeface="Calibri"/>
              </a:rPr>
              <a:t>o</a:t>
            </a:r>
            <a:r>
              <a:rPr sz="2800" spc="5" dirty="0">
                <a:latin typeface="Calibri"/>
                <a:cs typeface="Calibri"/>
              </a:rPr>
              <a:t> </a:t>
            </a:r>
            <a:r>
              <a:rPr sz="2800" spc="-5" dirty="0">
                <a:latin typeface="Calibri"/>
                <a:cs typeface="Calibri"/>
              </a:rPr>
              <a:t>thin</a:t>
            </a:r>
            <a:r>
              <a:rPr sz="2800" dirty="0">
                <a:latin typeface="Calibri"/>
                <a:cs typeface="Calibri"/>
              </a:rPr>
              <a:t>gs</a:t>
            </a:r>
          </a:p>
          <a:p>
            <a:pPr marL="469900" indent="-457200">
              <a:lnSpc>
                <a:spcPct val="100000"/>
              </a:lnSpc>
              <a:buFont typeface="Arial"/>
              <a:buChar char="•"/>
              <a:tabLst>
                <a:tab pos="469900" algn="l"/>
              </a:tabLst>
            </a:pPr>
            <a:r>
              <a:rPr sz="2800" dirty="0">
                <a:latin typeface="Calibri"/>
                <a:cs typeface="Calibri"/>
              </a:rPr>
              <a:t>T</a:t>
            </a:r>
            <a:r>
              <a:rPr sz="2800" spc="-5" dirty="0">
                <a:latin typeface="Calibri"/>
                <a:cs typeface="Calibri"/>
              </a:rPr>
              <a:t>h</a:t>
            </a:r>
            <a:r>
              <a:rPr sz="2800" spc="-40" dirty="0">
                <a:latin typeface="Calibri"/>
                <a:cs typeface="Calibri"/>
              </a:rPr>
              <a:t>e</a:t>
            </a:r>
            <a:r>
              <a:rPr sz="2800" spc="-15" dirty="0">
                <a:latin typeface="Calibri"/>
                <a:cs typeface="Calibri"/>
              </a:rPr>
              <a:t>y</a:t>
            </a:r>
            <a:r>
              <a:rPr sz="2800" spc="-5" dirty="0">
                <a:latin typeface="Calibri"/>
                <a:cs typeface="Calibri"/>
              </a:rPr>
              <a:t> h</a:t>
            </a:r>
            <a:r>
              <a:rPr sz="2800" spc="-50" dirty="0">
                <a:latin typeface="Calibri"/>
                <a:cs typeface="Calibri"/>
              </a:rPr>
              <a:t>a</a:t>
            </a:r>
            <a:r>
              <a:rPr sz="2800" spc="-45" dirty="0">
                <a:latin typeface="Calibri"/>
                <a:cs typeface="Calibri"/>
              </a:rPr>
              <a:t>v</a:t>
            </a:r>
            <a:r>
              <a:rPr sz="2800" spc="-15" dirty="0">
                <a:latin typeface="Calibri"/>
                <a:cs typeface="Calibri"/>
              </a:rPr>
              <a:t>e</a:t>
            </a:r>
            <a:r>
              <a:rPr sz="2800" spc="-5" dirty="0">
                <a:latin typeface="Calibri"/>
                <a:cs typeface="Calibri"/>
              </a:rPr>
              <a:t> </a:t>
            </a:r>
            <a:r>
              <a:rPr sz="2800" i="1" spc="-5" dirty="0">
                <a:latin typeface="Calibri"/>
                <a:cs typeface="Calibri"/>
              </a:rPr>
              <a:t>EVE</a:t>
            </a:r>
            <a:r>
              <a:rPr sz="2800" i="1" spc="-60" dirty="0">
                <a:latin typeface="Calibri"/>
                <a:cs typeface="Calibri"/>
              </a:rPr>
              <a:t>R</a:t>
            </a:r>
            <a:r>
              <a:rPr sz="2800" i="1" dirty="0">
                <a:latin typeface="Calibri"/>
                <a:cs typeface="Calibri"/>
              </a:rPr>
              <a:t>YT</a:t>
            </a:r>
            <a:r>
              <a:rPr sz="2800" i="1" spc="-5" dirty="0">
                <a:latin typeface="Calibri"/>
                <a:cs typeface="Calibri"/>
              </a:rPr>
              <a:t>HI</a:t>
            </a:r>
            <a:r>
              <a:rPr sz="2800" i="1" spc="-30" dirty="0">
                <a:latin typeface="Calibri"/>
                <a:cs typeface="Calibri"/>
              </a:rPr>
              <a:t>N</a:t>
            </a:r>
            <a:r>
              <a:rPr sz="2800" i="1" dirty="0">
                <a:latin typeface="Calibri"/>
                <a:cs typeface="Calibri"/>
              </a:rPr>
              <a:t>G</a:t>
            </a:r>
            <a:r>
              <a:rPr sz="2800" i="1" spc="-20" dirty="0">
                <a:latin typeface="Calibri"/>
                <a:cs typeface="Calibri"/>
              </a:rPr>
              <a:t> </a:t>
            </a:r>
            <a:r>
              <a:rPr sz="2800" spc="-35" dirty="0">
                <a:latin typeface="Calibri"/>
                <a:cs typeface="Calibri"/>
              </a:rPr>
              <a:t>t</a:t>
            </a:r>
            <a:r>
              <a:rPr sz="2800" dirty="0">
                <a:latin typeface="Calibri"/>
                <a:cs typeface="Calibri"/>
              </a:rPr>
              <a:t>o</a:t>
            </a:r>
            <a:r>
              <a:rPr sz="2800" spc="5" dirty="0">
                <a:latin typeface="Calibri"/>
                <a:cs typeface="Calibri"/>
              </a:rPr>
              <a:t> </a:t>
            </a:r>
            <a:r>
              <a:rPr sz="2800" spc="-5" dirty="0">
                <a:latin typeface="Calibri"/>
                <a:cs typeface="Calibri"/>
              </a:rPr>
              <a:t>d</a:t>
            </a:r>
            <a:r>
              <a:rPr sz="2800" dirty="0">
                <a:latin typeface="Calibri"/>
                <a:cs typeface="Calibri"/>
              </a:rPr>
              <a:t>o</a:t>
            </a:r>
            <a:r>
              <a:rPr sz="2800" spc="5" dirty="0">
                <a:latin typeface="Calibri"/>
                <a:cs typeface="Calibri"/>
              </a:rPr>
              <a:t> </a:t>
            </a:r>
            <a:r>
              <a:rPr sz="2800" dirty="0">
                <a:latin typeface="Calibri"/>
                <a:cs typeface="Calibri"/>
              </a:rPr>
              <a:t>w</a:t>
            </a:r>
            <a:r>
              <a:rPr sz="2800" spc="-5" dirty="0">
                <a:latin typeface="Calibri"/>
                <a:cs typeface="Calibri"/>
              </a:rPr>
              <a:t>it</a:t>
            </a:r>
            <a:r>
              <a:rPr sz="2800" dirty="0">
                <a:latin typeface="Calibri"/>
                <a:cs typeface="Calibri"/>
              </a:rPr>
              <a:t>h </a:t>
            </a:r>
            <a:r>
              <a:rPr lang="en-US" sz="2800" dirty="0">
                <a:latin typeface="Calibri"/>
                <a:cs typeface="Calibri"/>
              </a:rPr>
              <a:t>giving!</a:t>
            </a:r>
            <a:endParaRPr sz="2800" dirty="0">
              <a:latin typeface="Calibri"/>
              <a:cs typeface="Calibri"/>
            </a:endParaRPr>
          </a:p>
        </p:txBody>
      </p:sp>
    </p:spTree>
    <p:extLst>
      <p:ext uri="{BB962C8B-B14F-4D97-AF65-F5344CB8AC3E}">
        <p14:creationId xmlns:p14="http://schemas.microsoft.com/office/powerpoint/2010/main" val="2262510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BF93-98DF-48BF-AFE8-33A8B187E4E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5FA335B-06F1-4A13-94F4-66256D125416}"/>
              </a:ext>
            </a:extLst>
          </p:cNvPr>
          <p:cNvSpPr>
            <a:spLocks noGrp="1"/>
          </p:cNvSpPr>
          <p:nvPr>
            <p:ph type="subTitle" idx="1"/>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80964146-39FB-4F97-A74B-1B079A78F616}"/>
              </a:ext>
            </a:extLst>
          </p:cNvPr>
          <p:cNvPicPr>
            <a:picLocks noChangeAspect="1"/>
          </p:cNvPicPr>
          <p:nvPr/>
        </p:nvPicPr>
        <p:blipFill>
          <a:blip r:embed="rId2"/>
          <a:stretch>
            <a:fillRect/>
          </a:stretch>
        </p:blipFill>
        <p:spPr>
          <a:xfrm>
            <a:off x="611892" y="987879"/>
            <a:ext cx="9144000" cy="5143499"/>
          </a:xfrm>
          <a:prstGeom prst="rect">
            <a:avLst/>
          </a:prstGeom>
        </p:spPr>
      </p:pic>
    </p:spTree>
    <p:extLst>
      <p:ext uri="{BB962C8B-B14F-4D97-AF65-F5344CB8AC3E}">
        <p14:creationId xmlns:p14="http://schemas.microsoft.com/office/powerpoint/2010/main" val="180551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CA84-9605-4D27-9AA6-3C76437C803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B2BF376-5BA2-4B8C-BB28-D13933EE1AD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2893A68-79BE-48B5-A284-F01414190615}"/>
              </a:ext>
            </a:extLst>
          </p:cNvPr>
          <p:cNvPicPr>
            <a:picLocks noChangeAspect="1"/>
          </p:cNvPicPr>
          <p:nvPr/>
        </p:nvPicPr>
        <p:blipFill>
          <a:blip r:embed="rId2"/>
          <a:stretch>
            <a:fillRect/>
          </a:stretch>
        </p:blipFill>
        <p:spPr>
          <a:xfrm>
            <a:off x="0" y="857250"/>
            <a:ext cx="9144000" cy="5143499"/>
          </a:xfrm>
          <a:prstGeom prst="rect">
            <a:avLst/>
          </a:prstGeom>
        </p:spPr>
      </p:pic>
    </p:spTree>
    <p:extLst>
      <p:ext uri="{BB962C8B-B14F-4D97-AF65-F5344CB8AC3E}">
        <p14:creationId xmlns:p14="http://schemas.microsoft.com/office/powerpoint/2010/main" val="103310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Free Resources from </a:t>
            </a:r>
            <a:br>
              <a:rPr lang="en-US" sz="2800" dirty="0"/>
            </a:br>
            <a:r>
              <a:rPr lang="en-US" sz="2800" dirty="0"/>
              <a:t>the Presbyterian Foundation</a:t>
            </a:r>
          </a:p>
        </p:txBody>
      </p:sp>
      <p:sp>
        <p:nvSpPr>
          <p:cNvPr id="3" name="Content Placeholder 2"/>
          <p:cNvSpPr>
            <a:spLocks noGrp="1"/>
          </p:cNvSpPr>
          <p:nvPr>
            <p:ph idx="1"/>
          </p:nvPr>
        </p:nvSpPr>
        <p:spPr>
          <a:xfrm>
            <a:off x="451855" y="1770596"/>
            <a:ext cx="4452797" cy="4794795"/>
          </a:xfrm>
        </p:spPr>
        <p:txBody>
          <a:bodyPr>
            <a:normAutofit fontScale="62500" lnSpcReduction="20000"/>
          </a:bodyPr>
          <a:lstStyle/>
          <a:p>
            <a:pPr marL="514350" indent="-514350">
              <a:buFont typeface="+mj-lt"/>
              <a:buAutoNum type="arabicPeriod"/>
            </a:pPr>
            <a:endParaRPr lang="en-US" sz="2800" dirty="0">
              <a:latin typeface="+mj-lt"/>
            </a:endParaRPr>
          </a:p>
          <a:p>
            <a:pPr marL="0" indent="0">
              <a:buNone/>
            </a:pPr>
            <a:r>
              <a:rPr lang="en-US" sz="2800" dirty="0">
                <a:latin typeface="+mj-lt"/>
              </a:rPr>
              <a:t>1. 	Stewardship Navigator</a:t>
            </a:r>
          </a:p>
          <a:p>
            <a:pPr lvl="2">
              <a:buFont typeface="Arial" panose="020B0604020202020204" pitchFamily="34" charset="0"/>
              <a:buChar char="•"/>
            </a:pPr>
            <a:r>
              <a:rPr lang="en-US" sz="2200" dirty="0">
                <a:latin typeface="+mj-lt"/>
              </a:rPr>
              <a:t>Launched April 2019</a:t>
            </a:r>
          </a:p>
          <a:p>
            <a:pPr lvl="2">
              <a:buFont typeface="Arial" panose="020B0604020202020204" pitchFamily="34" charset="0"/>
              <a:buChar char="•"/>
            </a:pPr>
            <a:r>
              <a:rPr lang="en-US" sz="2200" dirty="0">
                <a:latin typeface="+mj-lt"/>
              </a:rPr>
              <a:t>Planned Giving Module added July 2020</a:t>
            </a:r>
          </a:p>
          <a:p>
            <a:pPr lvl="2">
              <a:buFont typeface="Arial" panose="020B0604020202020204" pitchFamily="34" charset="0"/>
              <a:buChar char="•"/>
            </a:pPr>
            <a:r>
              <a:rPr lang="en-US" sz="2200" dirty="0">
                <a:latin typeface="+mj-lt"/>
              </a:rPr>
              <a:t>Narrative Budget Generator Included</a:t>
            </a:r>
          </a:p>
          <a:p>
            <a:pPr lvl="2">
              <a:buFont typeface="Arial" panose="020B0604020202020204" pitchFamily="34" charset="0"/>
              <a:buChar char="•"/>
            </a:pPr>
            <a:r>
              <a:rPr lang="en-US" sz="2200" dirty="0">
                <a:latin typeface="+mj-lt"/>
                <a:hlinkClick r:id="rId2"/>
              </a:rPr>
              <a:t>www.stewardshipnavigator.com\</a:t>
            </a:r>
            <a:endParaRPr lang="en-US" sz="2200" dirty="0">
              <a:latin typeface="+mj-lt"/>
            </a:endParaRPr>
          </a:p>
          <a:p>
            <a:pPr marL="0" indent="0">
              <a:buNone/>
            </a:pPr>
            <a:r>
              <a:rPr lang="en-US" sz="2800" dirty="0">
                <a:latin typeface="+mj-lt"/>
              </a:rPr>
              <a:t>2 	Church Financial Leadership Academy</a:t>
            </a:r>
          </a:p>
          <a:p>
            <a:pPr lvl="2">
              <a:buFont typeface="Arial" panose="020B0604020202020204" pitchFamily="34" charset="0"/>
              <a:buChar char="•"/>
            </a:pPr>
            <a:endParaRPr lang="en-US" sz="2200" dirty="0">
              <a:latin typeface="+mj-lt"/>
            </a:endParaRPr>
          </a:p>
          <a:p>
            <a:pPr lvl="2">
              <a:buFont typeface="Arial" panose="020B0604020202020204" pitchFamily="34" charset="0"/>
              <a:buChar char="•"/>
            </a:pPr>
            <a:r>
              <a:rPr lang="en-US" sz="2200" dirty="0">
                <a:latin typeface="+mj-lt"/>
              </a:rPr>
              <a:t>Many topics including Narrative Budget</a:t>
            </a:r>
          </a:p>
          <a:p>
            <a:pPr lvl="2">
              <a:buFont typeface="Arial" panose="020B0604020202020204" pitchFamily="34" charset="0"/>
              <a:buChar char="•"/>
            </a:pPr>
            <a:r>
              <a:rPr lang="en-US" sz="2200" dirty="0">
                <a:latin typeface="+mj-lt"/>
                <a:hlinkClick r:id="rId3"/>
              </a:rPr>
              <a:t>www.churchfla.com</a:t>
            </a:r>
            <a:endParaRPr lang="en-US" sz="2200" dirty="0">
              <a:latin typeface="+mj-lt"/>
            </a:endParaRPr>
          </a:p>
          <a:p>
            <a:pPr lvl="3">
              <a:buFont typeface="Arial" panose="020B0604020202020204" pitchFamily="34" charset="0"/>
              <a:buChar char="•"/>
            </a:pPr>
            <a:r>
              <a:rPr lang="en-US" sz="2200" dirty="0">
                <a:latin typeface="+mj-lt"/>
              </a:rPr>
              <a:t>Register using code: PCUSA</a:t>
            </a:r>
          </a:p>
          <a:p>
            <a:pPr marL="0" indent="0">
              <a:buNone/>
            </a:pPr>
            <a:r>
              <a:rPr lang="en-US" sz="2900" dirty="0">
                <a:effectLst/>
                <a:latin typeface="+mj-lt"/>
                <a:ea typeface="Calibri" panose="020F0502020204030204" pitchFamily="34" charset="0"/>
              </a:rPr>
              <a:t>3.	Stewardship Kaleidoscope</a:t>
            </a:r>
          </a:p>
          <a:p>
            <a:pPr lvl="2"/>
            <a:r>
              <a:rPr lang="en-US" dirty="0">
                <a:ea typeface="Calibri" panose="020F0502020204030204" pitchFamily="34" charset="0"/>
              </a:rPr>
              <a:t>2022 In-Person or Virtual</a:t>
            </a:r>
          </a:p>
          <a:p>
            <a:pPr lvl="2"/>
            <a:r>
              <a:rPr lang="en-US" dirty="0">
                <a:ea typeface="Calibri" panose="020F0502020204030204" pitchFamily="34" charset="0"/>
              </a:rPr>
              <a:t>For more information</a:t>
            </a:r>
          </a:p>
          <a:p>
            <a:pPr marL="914400" lvl="2" indent="0">
              <a:buNone/>
            </a:pPr>
            <a:r>
              <a:rPr lang="en-US" sz="2200" u="sng" dirty="0">
                <a:solidFill>
                  <a:srgbClr val="0000FF"/>
                </a:solidFill>
                <a:ea typeface="Calibri" panose="020F0502020204030204" pitchFamily="34" charset="0"/>
                <a:hlinkClick r:id="rId4"/>
              </a:rPr>
              <a:t>www.stewardshipkaleidoscope.org</a:t>
            </a:r>
            <a:endParaRPr lang="en-US" sz="2900" dirty="0">
              <a:effectLst/>
              <a:latin typeface="+mj-lt"/>
              <a:ea typeface="Calibri" panose="020F0502020204030204" pitchFamily="34" charset="0"/>
            </a:endParaRPr>
          </a:p>
          <a:p>
            <a:pPr marL="514350" indent="-514350">
              <a:buAutoNum type="arabicPeriod" startAt="4"/>
            </a:pPr>
            <a:r>
              <a:rPr lang="en-US" sz="2900" dirty="0">
                <a:effectLst/>
                <a:latin typeface="+mj-lt"/>
                <a:ea typeface="Calibri" panose="020F0502020204030204" pitchFamily="34" charset="0"/>
              </a:rPr>
              <a:t>Day of Learning Recordings</a:t>
            </a:r>
          </a:p>
          <a:p>
            <a:pPr marL="0" indent="0">
              <a:buNone/>
            </a:pPr>
            <a:r>
              <a:rPr lang="en-US" sz="2200" dirty="0">
                <a:latin typeface="Palatino Linotype" panose="02040502050505030304" pitchFamily="18" charset="0"/>
                <a:ea typeface="Calibri" panose="020F0502020204030204" pitchFamily="34" charset="0"/>
                <a:hlinkClick r:id="rId5"/>
              </a:rPr>
              <a:t>https://www.presbyterianfoundation.org/resources-from-presbyterian-foundation-day-of-learning-2021/</a:t>
            </a:r>
            <a:r>
              <a:rPr lang="en-US" sz="2200" dirty="0">
                <a:latin typeface="Palatino Linotype" panose="02040502050505030304" pitchFamily="18" charset="0"/>
                <a:ea typeface="Calibri" panose="020F0502020204030204" pitchFamily="34" charset="0"/>
              </a:rPr>
              <a:t> </a:t>
            </a:r>
          </a:p>
          <a:p>
            <a:pPr marL="514350" indent="-514350">
              <a:buAutoNum type="arabicPeriod" startAt="4"/>
            </a:pPr>
            <a:endParaRPr lang="en-US" sz="2900" dirty="0">
              <a:effectLst/>
              <a:latin typeface="+mj-lt"/>
              <a:ea typeface="Calibri" panose="020F0502020204030204" pitchFamily="34" charset="0"/>
            </a:endParaRPr>
          </a:p>
          <a:p>
            <a:pPr marL="514350" indent="-514350">
              <a:buAutoNum type="arabicPeriod" startAt="4"/>
            </a:pPr>
            <a:r>
              <a:rPr lang="en-US" sz="2900" dirty="0">
                <a:latin typeface="+mj-lt"/>
                <a:ea typeface="Calibri" panose="020F0502020204030204" pitchFamily="34" charset="0"/>
              </a:rPr>
              <a:t>Various Workshops from your MRO</a:t>
            </a:r>
            <a:endParaRPr lang="en-US" sz="2900" dirty="0">
              <a:effectLst/>
              <a:latin typeface="+mj-lt"/>
              <a:ea typeface="Calibri" panose="020F0502020204030204" pitchFamily="34" charset="0"/>
            </a:endParaRPr>
          </a:p>
        </p:txBody>
      </p:sp>
      <p:pic>
        <p:nvPicPr>
          <p:cNvPr id="5" name="Picture 4">
            <a:extLst>
              <a:ext uri="{FF2B5EF4-FFF2-40B4-BE49-F238E27FC236}">
                <a16:creationId xmlns:a16="http://schemas.microsoft.com/office/drawing/2014/main" id="{27CD4124-FD19-41F5-B9F4-2517DF4A52A8}"/>
              </a:ext>
            </a:extLst>
          </p:cNvPr>
          <p:cNvPicPr>
            <a:picLocks noChangeAspect="1"/>
          </p:cNvPicPr>
          <p:nvPr/>
        </p:nvPicPr>
        <p:blipFill>
          <a:blip r:embed="rId6"/>
          <a:stretch>
            <a:fillRect/>
          </a:stretch>
        </p:blipFill>
        <p:spPr>
          <a:xfrm>
            <a:off x="4950372" y="1770596"/>
            <a:ext cx="3415862" cy="3316808"/>
          </a:xfrm>
          <a:prstGeom prst="rect">
            <a:avLst/>
          </a:prstGeom>
        </p:spPr>
      </p:pic>
    </p:spTree>
    <p:extLst>
      <p:ext uri="{BB962C8B-B14F-4D97-AF65-F5344CB8AC3E}">
        <p14:creationId xmlns:p14="http://schemas.microsoft.com/office/powerpoint/2010/main" val="3941345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416507" y="485880"/>
            <a:ext cx="2286000" cy="4326854"/>
          </a:xfrm>
          <a:prstGeom prst="rect">
            <a:avLst/>
          </a:prstGeom>
          <a:solidFill>
            <a:schemeClr val="accent1">
              <a:lumMod val="75000"/>
              <a:alpha val="8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mj-lt"/>
                <a:cs typeface="Arial" panose="020B0604020202020204" pitchFamily="34" charset="0"/>
              </a:rPr>
              <a:t>Reverend Dr. Rose Niles  </a:t>
            </a:r>
          </a:p>
          <a:p>
            <a:r>
              <a:rPr lang="en-US" sz="1100" i="1" dirty="0">
                <a:solidFill>
                  <a:schemeClr val="bg1"/>
                </a:solidFill>
                <a:latin typeface="+mj-lt"/>
                <a:cs typeface="Arial" panose="020B0604020202020204" pitchFamily="34" charset="0"/>
              </a:rPr>
              <a:t>Ministry Relations Officer, NE Region Presbyterian Foundation </a:t>
            </a:r>
          </a:p>
          <a:p>
            <a:endParaRPr lang="en-US" sz="800" b="1" dirty="0">
              <a:solidFill>
                <a:schemeClr val="bg1"/>
              </a:solidFill>
              <a:latin typeface="+mj-lt"/>
              <a:cs typeface="Arial" panose="020B0604020202020204" pitchFamily="34" charset="0"/>
            </a:endParaRPr>
          </a:p>
          <a:p>
            <a:r>
              <a:rPr lang="en-US" sz="1200" dirty="0">
                <a:solidFill>
                  <a:schemeClr val="bg1"/>
                </a:solidFill>
                <a:latin typeface="+mj-lt"/>
                <a:cs typeface="Arial" panose="020B0604020202020204" pitchFamily="34" charset="0"/>
              </a:rPr>
              <a:t>As a life-long Presbyterian, Rose loves working with churches and individuals  to help them flourish and further the mission of Christ.  </a:t>
            </a:r>
          </a:p>
          <a:p>
            <a:endParaRPr lang="en-US" sz="800" dirty="0">
              <a:solidFill>
                <a:schemeClr val="bg1"/>
              </a:solidFill>
              <a:latin typeface="+mj-lt"/>
              <a:cs typeface="Arial" panose="020B0604020202020204" pitchFamily="34" charset="0"/>
            </a:endParaRPr>
          </a:p>
          <a:p>
            <a:r>
              <a:rPr lang="en-US" sz="1200" dirty="0">
                <a:solidFill>
                  <a:schemeClr val="bg1"/>
                </a:solidFill>
                <a:latin typeface="+mj-lt"/>
                <a:cs typeface="Arial" panose="020B0604020202020204" pitchFamily="34" charset="0"/>
              </a:rPr>
              <a:t>Rose helps cultivate generosity  through seminars, workshops, legacy programs, creating fundraising plans, nurtures gift development, and provides finance coaching .  </a:t>
            </a:r>
            <a:endParaRPr lang="en-US" sz="1200" dirty="0">
              <a:solidFill>
                <a:schemeClr val="bg1"/>
              </a:solidFill>
              <a:latin typeface="Arial" panose="020B0604020202020204" pitchFamily="34" charset="0"/>
              <a:cs typeface="Arial" panose="020B0604020202020204" pitchFamily="34" charset="0"/>
            </a:endParaRPr>
          </a:p>
          <a:p>
            <a:endParaRPr lang="en-US" sz="1200" dirty="0">
              <a:solidFill>
                <a:schemeClr val="bg1"/>
              </a:solidFill>
              <a:latin typeface="Arial" panose="020B0604020202020204" pitchFamily="34" charset="0"/>
              <a:cs typeface="Arial" panose="020B0604020202020204" pitchFamily="34" charset="0"/>
            </a:endParaRPr>
          </a:p>
          <a:p>
            <a:endParaRPr lang="en-US" sz="1200" dirty="0">
              <a:solidFill>
                <a:schemeClr val="bg1"/>
              </a:solidFill>
              <a:latin typeface="Arial" panose="020B0604020202020204" pitchFamily="34" charset="0"/>
              <a:cs typeface="Arial" panose="020B0604020202020204" pitchFamily="34" charset="0"/>
            </a:endParaRPr>
          </a:p>
          <a:p>
            <a:endParaRPr lang="en-US" sz="1200" dirty="0">
              <a:solidFill>
                <a:schemeClr val="bg1"/>
              </a:solidFill>
              <a:latin typeface="Arial" panose="020B0604020202020204" pitchFamily="34" charset="0"/>
              <a:cs typeface="Arial" panose="020B0604020202020204" pitchFamily="34" charset="0"/>
            </a:endParaRPr>
          </a:p>
          <a:p>
            <a:endParaRPr lang="en-US" sz="1200" dirty="0">
              <a:solidFill>
                <a:schemeClr val="bg1"/>
              </a:solidFill>
              <a:latin typeface="Arial" panose="020B0604020202020204" pitchFamily="34" charset="0"/>
              <a:cs typeface="Arial" panose="020B0604020202020204" pitchFamily="34" charset="0"/>
            </a:endParaRPr>
          </a:p>
          <a:p>
            <a:endParaRPr lang="en-US" sz="1200" dirty="0">
              <a:solidFill>
                <a:schemeClr val="bg1"/>
              </a:solidFill>
              <a:latin typeface="Arial" panose="020B0604020202020204" pitchFamily="34" charset="0"/>
              <a:cs typeface="Arial" panose="020B0604020202020204" pitchFamily="34" charset="0"/>
            </a:endParaRPr>
          </a:p>
        </p:txBody>
      </p:sp>
      <p:sp>
        <p:nvSpPr>
          <p:cNvPr id="4" name="AutoShape 2" descr="data:image/jpeg;base64,/9j/4AAQSkZJRgABAQAAAQABAAD/2wCEAAkGBxQSEBAOEBQVEBUUGBAVEhQWEA8UFhQVFBQWFhUXFRcYHCggGBolHhUVIjEhJSovLi4uFx8zODMsNygtLisBCgoKDg0OFxAQFy0cHhwrLCwsKywsLCwsLDQ0LC0sLiwsLCwsKywsLCwsLCwsNywsLCwrLCwsLCwsLCsrNSsrN//AABEIALABHwMBIgACEQEDEQH/xAAcAAACAgMBAQAAAAAAAAAAAAAAAQQGAwUHAgj/xABEEAABAwIDBQUEBwcDAwUBAAABAAIDBBEFEiEGMUFRYRMicYGRBxQyoUJSYnKCscEjM0OS0eHwU7LxRHOEF2PC0uIV/8QAGgEBAQEBAQEBAAAAAAAAAAAAAAECAwQFBv/EACARAQEAAwADAAMBAQAAAAAAAAABAgMRBBIhEzFxQTL/2gAMAwEAAhEDEQA/AO4pJpIBNCEAhCEAhCEAhCEAhCEAhCEAhCECTQhAIQkgaEIQCEIQCEJIGhJNAISTQCEIQCEkIGhCSAQhCAQhNAJJpIBCaECQmhAk0iUBA0k0IEhBVWxHatz5HUmGRe+TNNpJC7LTQH/3ZPpH7DbnwQWkqO2viLsgkjLvqiRhPpdVqPYwz9/FKiStdv7JrnwUzejYmG7vF5KlHYLDbZfcaYdRCwH+Ya/NBY01UH7LT0vfwupewD/pah754HdGucS+LxBI6Kds/tOJ5HUlRGaSrYLvgeQczfrwvGkjOo3cUFgQmkgEJpIBCaSAQhNAJJoQCEIQJCaSATQhAkIQgChCaBIWCorGM+N4b0vr6LWVO0bG6MaXn+Uf1U6cbpJ7gBckAcybKpzY9M/RtmDoLn1Kgydo/V5Lj1JvpvspcmvVaanHIWaZsx5N1+e5amfaknSNlurjc+gWpbTcTqeXlu8+C9AAbrem++7yO7oVn2q+sYcUqDUG0wD7bgW3A8BwWHC8RlonhwzPpyf2kbnFxjB+nHfW3RT4Gh7so3ndzI4X68D4LaNwLOCHAWIsb8VPq/FihlD2te0hzXAFpG4g7lHxTE4qaJ09Q9sTG73ONvIDiegVVpsRkoRJRNikqn5h7qxttWvue+46MYLEklTcK2Yc+VtbiT21NQNYowD2FN0iYd7vtnXwXSVzQ8tVim/tKChPDVlVVN68YIzy+I34K14dh8dPG2GBjYmNFmtaLAf1PVSkKhITSQBWk2p2ebWRCzjDPEc9NO3R8Mg3EHi07i3cQt4vKDQ7G446pheydojqad5hqmDcJG7nt+w4WcPHot+qjNF2GORSN0bW08kcnWWmIcw+OR7h5K3IBNCECTQhAkJoQCSaECTQhAkIQgE0IQJCE0FO9pm1jsPpmOiAM0ri2O4uGgC7nEcbaDxK5xgXtIqnyCKqfnDtxAazX8NtVuPbwCZKAcMs/rmjC5S+I3XDPPldcMex3GMF4DgQQbEG996zMjtqTfn4dOqr2w+JF8TY3m5IzDxG/wBbE+IKtzKYnVWfT9I5lA5H8r/0cPmsD636p5WPibMP6FRsTjLXljQX3AOn0czrN14WfxO4FeG0kjvjtE05s3FwaZmwzADd3HWcfELXE62FnSQumbplID+bQTa/4XfIOWoNWDvJOhLg2+jbWk8GtIDs3IrZwYa4xVEQe7PJG4nXQuhldFVNy7stiwjj30sNaDHE9zdCIjIAALkXoau4+rlMT/JXjPUOHtmP7QhsZYXudc3sI3xxz6DcA4sktfUeKy4/thVNkkgYGxljnNNgSdONypsbR3WynNfsxL9slj6OfyOWF/iq5jkBkla9xdd0cWewNy5jezcb9S0p2H0tncck96bLM/M5rmA3O9jnWd6AldfXFJKEMjeWsykC+Y79Oq7HRTZoo3/WYx3q0FXGpUhCV07rSGkhCAK8lMrG4oKvtG++KYNGN4dWyH7jYMp+b2q2AqlYXMKnF6qqGsdJGKSM8DM9wknt4Wjb6q4xuugyppJoEhNCBITQgSE0IEhNCBITQgSE0IEhCCg5r7a6Euho5rfBI5h/G0OHzZ81Q27NOJ+H5LtG3GG+8UNRG0XcB2jB9qM5wPOxHmqzR4vB7rDM4tGZjd51uBrpvXz/ADsssZLHr8WTK2NRheEOgjglboWmVhFt5B7SP1vIPNdHgwqNzWuzOcCARrYEEXG5UN20bZQ+miBzEF0ZtlHaM7zRrrrYjzU+hx6V0DY4yWhvdaWjW1za5O7Qha8TZ7Yff8TydfrkseO0DB2VrMa4SwPNwO5Kw2PiHsjPqtVnEnxfxMuYDSwqoTFI0E8O1jDr81qrPvnc43BBFzc3BuF6O/Uk7/D95fcOriV6vZw9U4Vt3Bw+J+rrC5HbU+WQdO/GwkW3layiY9sXZvNz+2ueH7RgO7xbdZWPsRw1b8i5YpqkAn/Po/3Cz1eJEx1cSd5cdNN7o3eO/mViOW/r83uKgz14vv5+G8f0HqoYxG5sy8h0+EfruTlOpmMygQyAb3ANHUuIA/NdGo+7HGz6rWN9GgKlYFgRkeyeYizTmbGMxu8bnPJ5cGj1KurW8SumM4zlUkPXsOVNqdu4TI6noYZsSkbo/wB3aDEw/bmd3B5XXpmO4p8RwpuXl/8A0afPb+W1/NaZXK6FUotvIWOEddDUYa46Azx3iceTZoyWetlJq9u8PjbmNXC/kI39q48gGx3KCxPeACSbAbydLKh4vtbJWPdQ4OO0d8MtZY9jCOPZn+I/lbQLHUwz4y/s3NlpMPbbM1wMctUeThvZH04/leMNw2OnjbDCxsbGiwa0ABBrtmcAZSU8dO25Dbkkm5c5xu57jxcSSSVu2hMBNAJPcAC4kADUkmwATJsLnRc+2k2wjdMKZrwL6tbfeODj1O8Dlqpasb6v2k1LYAD9t17fhHFaiauncbmd46NDGj8lr6N5ecrdeJ5AcyeCmOdbcL9bXv8AdHFc7a3xkhxSoYdJy77MjGPB/lAcPVWbCsabLZrrRv8Aq5rh33Tx8N6qbng3HHodfM7gsT4za43eNvmd/kkyqWOioVLw7aGWOzXtMzN30c4HQ3181acPxGOYXYdeLSLOHiP1XSXrPEtCaFUJCaECTQhAkITQeHLi2P0vudVNSlvcJdLTk30Y8klvWzswt4LtLlUtvdnvfIO5YTR3MRO43+JhPI6eBAK5btU2YXGumrZcMvaOP1WJEG7TlIIItpYjUEK77NVGeAvOhLr24XLWk2XMKtjxIYXtcyQHKWEEOB8F0XBYpI4WxiNxPHSw3ADU+AXDTq9O8jtt2e32ty+TRRJ6wDU9TvA+lf8AReTh9RIdwYPUqVTbI5iDIS7xP6L0erh7NNNioOjLuP2Rfnx8SV5jp6iUiwyD1P8An9FeKLZxjLWatxDhrRuC1MWe1QaPZIuIMhLvH+is2H4CxlrBWJlKAnM9kbHSSODGsBc5ziAGtGpJPALSIbskEb5ZHCNjAXPc42DQOJVShp5sa78melw36DASyatH1nkashPAbz6FKlgfjcwnlDo8MideGJwINbI0/vJB/pA7m8fVdEYLWA0A3DkgjYfh8cEbYYGNiY34WMaGgeQ49VJsvSEGKVgcC1wDgd4IBB8QVBp8IhYc0cUcZ5sijafUBbNFkHiOMAWC9ppICyEXSLkFU9ouNCnpsl7GTNm59m22YD7xLW/iK4NWQmUvqY3GTVz5A4gSNO+5HFo4Ebl1b2lwGecxi9o2R7gCNcztRxGo9AuXyYcGTNbMC1gzPcQfiYwXIB66N81m1XStjKxroY4BmkAERlJ0dPNIMzIhxDGjU8hqfiFrA9geXOYczQQ3M0aPedckQ+qP7lccoauSLPO05HOF3EaXMzXZI9ddWhziBwNlaqbbUQUuUNtI0CJmps0EZpXZt5ke4kl3AWHFZsai1zm19xI06A9OZ6rGwWPe38dd3iTuWTA2l1O2WTuOLGyOv/Bid8BI/wBR/BvAG6zOpTYEjeMzWng3g5/ioqLLqNPW+Uf1KhkvaQ4OfGRqMpAPzbdbWNnEfzf/AFHBY5SASLWPXioNhhm15bZlQ0u3DO3Lf8Tb6+VvBWykq2StD43B45jh0I3g9CqC2IcF5bWCB3bB+Qjeb6eB4W6FamTNjoyFUMO9oVI4hksrGO5h12+fJWqmqWSND43Ne07nNcCPULcvU4yppIVQ0JIQBWCVl1nXkhBr30LHHMWgkbjYXHmvQoG8lMsvQCCH7oF6bT2UqyLIMTWL2AnZCAVBxZxxatdh8ZIoqVwNa9pI7eUaiBp5C3e/4K2e3OOyRiOgo+9WVXdiA/hM+nM/kGi9jz52W22ZwSOipY6WLUNF3vO+SQ6ve7qT6Cw4INlDEGNaxoDWtADWgAAACwAHALIF5umEHtCQTQCF4fIB8RA8SAoVRjdMz46iFn3poh+ZQbBIlVyp27w6P4q2DykDv9t1rZPafh26OWSc8oqad9/DuoLm5y0m0m01PRR56h+rtI4mjNLKdwDGDU62F9yr0u0eIVncoaU0bD/1NYMpA5sgGpPK+im4DsrFTvNTK51XVO+Opl1d4RjdG3w1txUVWp62pmlM8tP7s6UZhC513CMEtYSRudYai2l1Br8ObKxzZGZcwLb6X132PkFdNqaYua2dmro75gNS6M/FbmRvWkjs4XBvcGxHJw/ssVqOd4nhb4S1/wAbAZJTbcD3WRj/AGj1WvnkDndgANLM1GubfI6/jfyaF1CahBuQAT3tNLablWca2eLndowBkli3T4Tmc3M+/RubTqnSxGw7H3xuibJmkjzmVzC62fI2zDITqRdo/CCB8Su9FtDHOHF7v2UbWy1MmgMsrvgjZ9nQ2HJt+IK5dNCWPf2gIFy2/HsorXA5Xs0eIUWeYlli4NdL3rcMrTYDpcj0aOaqOx4fiTJXFwI13AbmjgAstcWgai99y4vhOKTQytay+8d08V0PEK1xDIXHvZQ+ocNzRvEY5DnztysvP5G3HTj7V21YXZlyI+NY2Y/2UIDnXa0uOrG5rnuj6RAHHToVRtpC+V+eRzn6A6kkDW3dHAdArL2eZ93Cx7z3eLhZo8m/moGIUmd+UfWjZ6d535hfKnl5ZZ/Xu/BjjPiizQWJHit5shthUYfK18Ty6O4zxOJLXDpy8lkrqG7iRzlPk3/haKaAhfQ1buvJnr4+stn8YjrKeOqhN2vG7i08WnqCtguQewHEjlqqQm4GSVvS/ddb0C6+vdjezry2coQhQcUxeCmZ2lTLHA3m97W38L7/ACWkTkiqc/2m4fe0cr5v+3TzvB88tlhk9pUH0aatf4Uh/VyC7IVBd7T4xuoa8/8AjAf/ACSb7Sy74MNrneMTW/qUHQElR27bVjv3eE1J+9JGz8wk7GsZl0ioIKf7U1Tnt5MsgvKqeP7aMjf7pRt99qzcCKM3bGfrTPGjQOV787b1rn7K4hVaYhW5Yzvhpm9m09C7eR4qx4Hs3BSM7OBgYNLkDV3Vx3u8yggbK4AYDJV1L/eKye3bS27rBwiiH0WDTxt4BZtpdrIaPKx2aWZ/7qnjGaR/W30W9SoW2e1XuuSkpGiasm0ij3hgP8STk0cuK97IbHinzVVS73irl700rtTc/RbyaOSitc2oxiq7zBBh7DuGXt5B4k930ssg2VxF/wC8xSUfcijZ8gVeg1OyqKKNgZnfvMUr3eEwb+QXr/01hP7yqrpfvVkn6K8oQUhnstoN7myyffqZ3fm5S4fZ3hzd1LGfvNzf7rq2JWQaSn2WpI/gp4W+EMQ/RT2UTW6NFvDT8lMsiyCIaccljdGp5avDo0GnqW6Kp1tL2b3PYCAdS0br8wOBV+khC1mIUtwbKWdFSppw64/zdb+i9TNDgb7iD+Q/uoeJYU9jzJGSD+filSV2buP7rvkfBc7jxuVFxbCQ8OaBvBbe1yBYHTzAVLxnZx2YvhOYAAZDvAaLC3PcumHUDz/L+ywT0AeOR4GykpY5ns8x+bM5ubIQGtI1zncOg4/hKtQe0NObvkkGQ/6jx8MbfsjS/gtbtJUGKQRg6m5dlFiQO6NeG51z1UKirLkF5DQOP0WDkOZ/NfI8/wBs8/4+h4vMcf639NEQHSu7xuPxyP8AhaP83BRWQ5S93xdndt9+aV++3Pj/ACrKytLy1kejtRGCf3YI70jz9cj0CyuIDWNi1Au2EW1kkOj5SOQ3D/lfNks/b1W9auSmAa878rRG3qXb/wBVoq7Dlaaghp7IEHJfMRuc8/F6bvJRi3NouuG7LGsZYyxuPYdTFtXUO4CIA+b9PyXaQVRPZnhXYwyTEWMrtPus0HzzK8sX6XR30nXydn/V41G2GMmjoamsDc5jbdrebnODG36XcL9FXsB2OhDWV1fauqpA17pJe+xmYA5YmHutaL8lca+kZNHJBK0PZI1zXtO4tcLELn8uEYlh4yUb24jTD4YJjkmjb9Vkm5w8V0c1va4u7sQDG9GgegCysw0HV5c7xJVXw72i0ocIaxk2HS7ss8Tg0no8CxHU2VsocYp5heGeKX7srHfIFUZY6FjdzR6KQ1gCYTQACdkitZiu0dLTC9RURRdHSNzeTd59EGzKqG3G1TqbLS0oElVKDkB1bEzjJJ05DifnAqdtKirvHhFO5zdxrJ2mOFvVjTq8/wCWXvZXZTJK6aaR1TK45ppnjV7uDWj6LRyUEjYPZTsM9bUOM1TLq+R/xa8ByHRXVAQqBCE0CQmhAkJpIBCaSAQmhB5LVglhupCRCDS1dCDwVYxbBL6gK/PYoVRTXQc3jqHxHJLcjg7iPFbSnkBAINxw8FtsRwgOvoq3LQvhN2aji3h5cli4rKoO3s+Srykb2NINz9Z/91pIqq9tbW3dPAc1YfaVSZ2x1bR8F2SDiA43aT0vcfiVDjmPNePZp7a9WvZ84tdNW5e6LkO3j6Uh+0eDVuIcTy3cSDKQBmFrRNtazftW06eKpEFaRuNlMgnv4LxbPHenHNaGyAiwWywKjdNMyJo+LjyA3u8vzVWw2mkkka2K7i42aBvP9uu5dt2M2b92jzPs6V/xEbgODR0V8bw+59v6c9+7k5G/ooAxrWNFg0ADwC2Eaxxx2WYL7cfPIhYnxrMghBEqKZkjckrGyN5PY1w9CtBV+z/DpNTSsb9wvj+TSArSQllQUl3szo/oPqYhyZVOA+YKwu9mMHCqrh/5X/5V7yoyoKMz2YU38SarlHJ1TofRq2eGbC4fTnNFSxlw+k+8rr8+/exVmDU8iCGacu03BS4Yg0WC9gIQCEIQCEJoBCSaBITSQNJCEAmhJA0k0kAvLmr0hBFkgutfVYcDwW6svJago+KbONka5rm3DgQRbeDvBXJ9ovZlUROL6Udqz6hIDh013hfRjo1hdTA8FLjKsvHyw3Zisvl93lv/ANsq2bO+zOrlIMo93b9o3d5NH6rvTaUcBZZmQLn+KNfkqubMbJQ0bf2YzPPxSO+I/wBB0VmYxeg1eguknP0zb0gE00KoEkIQNCSEDSTSQNCSEAmkhA0ISQNCEkAmkhA0ISQNJCaBITSQCaSEDQhJAIQhAJWTQgEIQgEIQgEITQf/2Q=="/>
          <p:cNvSpPr>
            <a:spLocks noChangeAspect="1" noChangeArrowheads="1"/>
          </p:cNvSpPr>
          <p:nvPr/>
        </p:nvSpPr>
        <p:spPr bwMode="auto">
          <a:xfrm>
            <a:off x="1984705" y="-118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SEBAOEBQVEBUUGBAVEhQWEA8UFhQVFBQWFhUXFRcYHCggGBolHhUVIjEhJSovLi4uFx8zODMsNygtLisBCgoKDg0OFxAQFy0cHhwrLCwsKywsLCwsLDQ0LC0sLiwsLCwsKywsLCwsLCwsNywsLCwrLCwsLCwsLCsrNSsrN//AABEIALABHwMBIgACEQEDEQH/xAAcAAACAgMBAQAAAAAAAAAAAAAAAQQGAwUHAgj/xABEEAABAwIDBQUEBwcDAwUBAAABAAIDBBEFEiEGMUFRYRMicYGRBxQyoUJSYnKCscEjM0OS0eHwU7LxRHOEF2PC0uIV/8QAGgEBAQEBAQEBAAAAAAAAAAAAAAECAwQFBv/EACARAQEAAwADAAMBAQAAAAAAAAABAgMRBBIhEzFxQTL/2gAMAwEAAhEDEQA/AO4pJpIBNCEAhCEAhCEAhCEAhCEAhCEAhCECTQhAIQkgaEIQCEIQCEJIGhJNAISTQCEIQCEkIGhCSAQhCAQhNAJJpIBCaECQmhAk0iUBA0k0IEhBVWxHatz5HUmGRe+TNNpJC7LTQH/3ZPpH7DbnwQWkqO2viLsgkjLvqiRhPpdVqPYwz9/FKiStdv7JrnwUzejYmG7vF5KlHYLDbZfcaYdRCwH+Ya/NBY01UH7LT0vfwupewD/pah754HdGucS+LxBI6Kds/tOJ5HUlRGaSrYLvgeQczfrwvGkjOo3cUFgQmkgEJpIBCaSAQhNAJJoQCEIQJCaSATQhAkIQgChCaBIWCorGM+N4b0vr6LWVO0bG6MaXn+Uf1U6cbpJ7gBckAcybKpzY9M/RtmDoLn1Kgydo/V5Lj1JvpvspcmvVaanHIWaZsx5N1+e5amfaknSNlurjc+gWpbTcTqeXlu8+C9AAbrem++7yO7oVn2q+sYcUqDUG0wD7bgW3A8BwWHC8RlonhwzPpyf2kbnFxjB+nHfW3RT4Gh7so3ndzI4X68D4LaNwLOCHAWIsb8VPq/FihlD2te0hzXAFpG4g7lHxTE4qaJ09Q9sTG73ONvIDiegVVpsRkoRJRNikqn5h7qxttWvue+46MYLEklTcK2Yc+VtbiT21NQNYowD2FN0iYd7vtnXwXSVzQ8tVim/tKChPDVlVVN68YIzy+I34K14dh8dPG2GBjYmNFmtaLAf1PVSkKhITSQBWk2p2ebWRCzjDPEc9NO3R8Mg3EHi07i3cQt4vKDQ7G446pheydojqad5hqmDcJG7nt+w4WcPHot+qjNF2GORSN0bW08kcnWWmIcw+OR7h5K3IBNCECTQhAkJoQCSaECTQhAkIQgE0IQJCE0FO9pm1jsPpmOiAM0ri2O4uGgC7nEcbaDxK5xgXtIqnyCKqfnDtxAazX8NtVuPbwCZKAcMs/rmjC5S+I3XDPPldcMex3GMF4DgQQbEG996zMjtqTfn4dOqr2w+JF8TY3m5IzDxG/wBbE+IKtzKYnVWfT9I5lA5H8r/0cPmsD636p5WPibMP6FRsTjLXljQX3AOn0czrN14WfxO4FeG0kjvjtE05s3FwaZmwzADd3HWcfELXE62FnSQumbplID+bQTa/4XfIOWoNWDvJOhLg2+jbWk8GtIDs3IrZwYa4xVEQe7PJG4nXQuhldFVNy7stiwjj30sNaDHE9zdCIjIAALkXoau4+rlMT/JXjPUOHtmP7QhsZYXudc3sI3xxz6DcA4sktfUeKy4/thVNkkgYGxljnNNgSdONypsbR3WynNfsxL9slj6OfyOWF/iq5jkBkla9xdd0cWewNy5jezcb9S0p2H0tncck96bLM/M5rmA3O9jnWd6AldfXFJKEMjeWsykC+Y79Oq7HRTZoo3/WYx3q0FXGpUhCV07rSGkhCAK8lMrG4oKvtG++KYNGN4dWyH7jYMp+b2q2AqlYXMKnF6qqGsdJGKSM8DM9wknt4Wjb6q4xuugyppJoEhNCBITQgSE0IEhNCBITQgSE0IEhCCg5r7a6Euho5rfBI5h/G0OHzZ81Q27NOJ+H5LtG3GG+8UNRG0XcB2jB9qM5wPOxHmqzR4vB7rDM4tGZjd51uBrpvXz/ADsssZLHr8WTK2NRheEOgjglboWmVhFt5B7SP1vIPNdHgwqNzWuzOcCARrYEEXG5UN20bZQ+miBzEF0ZtlHaM7zRrrrYjzU+hx6V0DY4yWhvdaWjW1za5O7Qha8TZ7Yff8TydfrkseO0DB2VrMa4SwPNwO5Kw2PiHsjPqtVnEnxfxMuYDSwqoTFI0E8O1jDr81qrPvnc43BBFzc3BuF6O/Uk7/D95fcOriV6vZw9U4Vt3Bw+J+rrC5HbU+WQdO/GwkW3layiY9sXZvNz+2ueH7RgO7xbdZWPsRw1b8i5YpqkAn/Po/3Cz1eJEx1cSd5cdNN7o3eO/mViOW/r83uKgz14vv5+G8f0HqoYxG5sy8h0+EfruTlOpmMygQyAb3ANHUuIA/NdGo+7HGz6rWN9GgKlYFgRkeyeYizTmbGMxu8bnPJ5cGj1KurW8SumM4zlUkPXsOVNqdu4TI6noYZsSkbo/wB3aDEw/bmd3B5XXpmO4p8RwpuXl/8A0afPb+W1/NaZXK6FUotvIWOEddDUYa46Azx3iceTZoyWetlJq9u8PjbmNXC/kI39q48gGx3KCxPeACSbAbydLKh4vtbJWPdQ4OO0d8MtZY9jCOPZn+I/lbQLHUwz4y/s3NlpMPbbM1wMctUeThvZH04/leMNw2OnjbDCxsbGiwa0ABBrtmcAZSU8dO25Dbkkm5c5xu57jxcSSSVu2hMBNAJPcAC4kADUkmwATJsLnRc+2k2wjdMKZrwL6tbfeODj1O8Dlqpasb6v2k1LYAD9t17fhHFaiauncbmd46NDGj8lr6N5ecrdeJ5AcyeCmOdbcL9bXv8AdHFc7a3xkhxSoYdJy77MjGPB/lAcPVWbCsabLZrrRv8Aq5rh33Tx8N6qbng3HHodfM7gsT4za43eNvmd/kkyqWOioVLw7aGWOzXtMzN30c4HQ3181acPxGOYXYdeLSLOHiP1XSXrPEtCaFUJCaECTQhAkITQeHLi2P0vudVNSlvcJdLTk30Y8klvWzswt4LtLlUtvdnvfIO5YTR3MRO43+JhPI6eBAK5btU2YXGumrZcMvaOP1WJEG7TlIIItpYjUEK77NVGeAvOhLr24XLWk2XMKtjxIYXtcyQHKWEEOB8F0XBYpI4WxiNxPHSw3ADU+AXDTq9O8jtt2e32ty+TRRJ6wDU9TvA+lf8AReTh9RIdwYPUqVTbI5iDIS7xP6L0erh7NNNioOjLuP2Rfnx8SV5jp6iUiwyD1P8An9FeKLZxjLWatxDhrRuC1MWe1QaPZIuIMhLvH+is2H4CxlrBWJlKAnM9kbHSSODGsBc5ziAGtGpJPALSIbskEb5ZHCNjAXPc42DQOJVShp5sa78melw36DASyatH1nkashPAbz6FKlgfjcwnlDo8MideGJwINbI0/vJB/pA7m8fVdEYLWA0A3DkgjYfh8cEbYYGNiY34WMaGgeQ49VJsvSEGKVgcC1wDgd4IBB8QVBp8IhYc0cUcZ5sijafUBbNFkHiOMAWC9ppICyEXSLkFU9ouNCnpsl7GTNm59m22YD7xLW/iK4NWQmUvqY3GTVz5A4gSNO+5HFo4Ebl1b2lwGecxi9o2R7gCNcztRxGo9AuXyYcGTNbMC1gzPcQfiYwXIB66N81m1XStjKxroY4BmkAERlJ0dPNIMzIhxDGjU8hqfiFrA9geXOYczQQ3M0aPedckQ+qP7lccoauSLPO05HOF3EaXMzXZI9ddWhziBwNlaqbbUQUuUNtI0CJmps0EZpXZt5ke4kl3AWHFZsai1zm19xI06A9OZ6rGwWPe38dd3iTuWTA2l1O2WTuOLGyOv/Bid8BI/wBR/BvAG6zOpTYEjeMzWng3g5/ioqLLqNPW+Uf1KhkvaQ4OfGRqMpAPzbdbWNnEfzf/AFHBY5SASLWPXioNhhm15bZlQ0u3DO3Lf8Tb6+VvBWykq2StD43B45jh0I3g9CqC2IcF5bWCB3bB+Qjeb6eB4W6FamTNjoyFUMO9oVI4hksrGO5h12+fJWqmqWSND43Ne07nNcCPULcvU4yppIVQ0JIQBWCVl1nXkhBr30LHHMWgkbjYXHmvQoG8lMsvQCCH7oF6bT2UqyLIMTWL2AnZCAVBxZxxatdh8ZIoqVwNa9pI7eUaiBp5C3e/4K2e3OOyRiOgo+9WVXdiA/hM+nM/kGi9jz52W22ZwSOipY6WLUNF3vO+SQ6ve7qT6Cw4INlDEGNaxoDWtADWgAAACwAHALIF5umEHtCQTQCF4fIB8RA8SAoVRjdMz46iFn3poh+ZQbBIlVyp27w6P4q2DykDv9t1rZPafh26OWSc8oqad9/DuoLm5y0m0m01PRR56h+rtI4mjNLKdwDGDU62F9yr0u0eIVncoaU0bD/1NYMpA5sgGpPK+im4DsrFTvNTK51XVO+Opl1d4RjdG3w1txUVWp62pmlM8tP7s6UZhC513CMEtYSRudYai2l1Br8ObKxzZGZcwLb6X132PkFdNqaYua2dmro75gNS6M/FbmRvWkjs4XBvcGxHJw/ssVqOd4nhb4S1/wAbAZJTbcD3WRj/AGj1WvnkDndgANLM1GubfI6/jfyaF1CahBuQAT3tNLablWca2eLndowBkli3T4Tmc3M+/RubTqnSxGw7H3xuibJmkjzmVzC62fI2zDITqRdo/CCB8Su9FtDHOHF7v2UbWy1MmgMsrvgjZ9nQ2HJt+IK5dNCWPf2gIFy2/HsorXA5Xs0eIUWeYlli4NdL3rcMrTYDpcj0aOaqOx4fiTJXFwI13AbmjgAstcWgai99y4vhOKTQytay+8d08V0PEK1xDIXHvZQ+ocNzRvEY5DnztysvP5G3HTj7V21YXZlyI+NY2Y/2UIDnXa0uOrG5rnuj6RAHHToVRtpC+V+eRzn6A6kkDW3dHAdArL2eZ93Cx7z3eLhZo8m/moGIUmd+UfWjZ6d535hfKnl5ZZ/Xu/BjjPiizQWJHit5shthUYfK18Ty6O4zxOJLXDpy8lkrqG7iRzlPk3/haKaAhfQ1buvJnr4+stn8YjrKeOqhN2vG7i08WnqCtguQewHEjlqqQm4GSVvS/ddb0C6+vdjezry2coQhQcUxeCmZ2lTLHA3m97W38L7/ACWkTkiqc/2m4fe0cr5v+3TzvB88tlhk9pUH0aatf4Uh/VyC7IVBd7T4xuoa8/8AjAf/ACSb7Sy74MNrneMTW/qUHQElR27bVjv3eE1J+9JGz8wk7GsZl0ioIKf7U1Tnt5MsgvKqeP7aMjf7pRt99qzcCKM3bGfrTPGjQOV787b1rn7K4hVaYhW5Yzvhpm9m09C7eR4qx4Hs3BSM7OBgYNLkDV3Vx3u8yggbK4AYDJV1L/eKye3bS27rBwiiH0WDTxt4BZtpdrIaPKx2aWZ/7qnjGaR/W30W9SoW2e1XuuSkpGiasm0ij3hgP8STk0cuK97IbHinzVVS73irl700rtTc/RbyaOSitc2oxiq7zBBh7DuGXt5B4k930ssg2VxF/wC8xSUfcijZ8gVeg1OyqKKNgZnfvMUr3eEwb+QXr/01hP7yqrpfvVkn6K8oQUhnstoN7myyffqZ3fm5S4fZ3hzd1LGfvNzf7rq2JWQaSn2WpI/gp4W+EMQ/RT2UTW6NFvDT8lMsiyCIaccljdGp5avDo0GnqW6Kp1tL2b3PYCAdS0br8wOBV+khC1mIUtwbKWdFSppw64/zdb+i9TNDgb7iD+Q/uoeJYU9jzJGSD+filSV2buP7rvkfBc7jxuVFxbCQ8OaBvBbe1yBYHTzAVLxnZx2YvhOYAAZDvAaLC3PcumHUDz/L+ywT0AeOR4GykpY5ns8x+bM5ubIQGtI1zncOg4/hKtQe0NObvkkGQ/6jx8MbfsjS/gtbtJUGKQRg6m5dlFiQO6NeG51z1UKirLkF5DQOP0WDkOZ/NfI8/wBs8/4+h4vMcf639NEQHSu7xuPxyP8AhaP83BRWQ5S93xdndt9+aV++3Pj/ACrKytLy1kejtRGCf3YI70jz9cj0CyuIDWNi1Au2EW1kkOj5SOQ3D/lfNks/b1W9auSmAa878rRG3qXb/wBVoq7Dlaaghp7IEHJfMRuc8/F6bvJRi3NouuG7LGsZYyxuPYdTFtXUO4CIA+b9PyXaQVRPZnhXYwyTEWMrtPus0HzzK8sX6XR30nXydn/V41G2GMmjoamsDc5jbdrebnODG36XcL9FXsB2OhDWV1fauqpA17pJe+xmYA5YmHutaL8lca+kZNHJBK0PZI1zXtO4tcLELn8uEYlh4yUb24jTD4YJjkmjb9Vkm5w8V0c1va4u7sQDG9GgegCysw0HV5c7xJVXw72i0ocIaxk2HS7ss8Tg0no8CxHU2VsocYp5heGeKX7srHfIFUZY6FjdzR6KQ1gCYTQACdkitZiu0dLTC9RURRdHSNzeTd59EGzKqG3G1TqbLS0oElVKDkB1bEzjJJ05DifnAqdtKirvHhFO5zdxrJ2mOFvVjTq8/wCWXvZXZTJK6aaR1TK45ppnjV7uDWj6LRyUEjYPZTsM9bUOM1TLq+R/xa8ByHRXVAQqBCE0CQmhAkJpIBCaSAQmhB5LVglhupCRCDS1dCDwVYxbBL6gK/PYoVRTXQc3jqHxHJLcjg7iPFbSnkBAINxw8FtsRwgOvoq3LQvhN2aji3h5cli4rKoO3s+Srykb2NINz9Z/91pIqq9tbW3dPAc1YfaVSZ2x1bR8F2SDiA43aT0vcfiVDjmPNePZp7a9WvZ84tdNW5e6LkO3j6Uh+0eDVuIcTy3cSDKQBmFrRNtazftW06eKpEFaRuNlMgnv4LxbPHenHNaGyAiwWywKjdNMyJo+LjyA3u8vzVWw2mkkka2K7i42aBvP9uu5dt2M2b92jzPs6V/xEbgODR0V8bw+59v6c9+7k5G/ooAxrWNFg0ADwC2Eaxxx2WYL7cfPIhYnxrMghBEqKZkjckrGyN5PY1w9CtBV+z/DpNTSsb9wvj+TSArSQllQUl3szo/oPqYhyZVOA+YKwu9mMHCqrh/5X/5V7yoyoKMz2YU38SarlHJ1TofRq2eGbC4fTnNFSxlw+k+8rr8+/exVmDU8iCGacu03BS4Yg0WC9gIQCEIQCEJoBCSaBITSQNJCEAmhJA0k0kAvLmr0hBFkgutfVYcDwW6svJago+KbONka5rm3DgQRbeDvBXJ9ovZlUROL6Udqz6hIDh013hfRjo1hdTA8FLjKsvHyw3Zisvl93lv/ANsq2bO+zOrlIMo93b9o3d5NH6rvTaUcBZZmQLn+KNfkqubMbJQ0bf2YzPPxSO+I/wBB0VmYxeg1eguknP0zb0gE00KoEkIQNCSEDSTSQNCSEAmkhA0ISQNCEkAmkhA0ISQNJCaBITSQCaSEDQhJAIQhAJWTQgEIQgEIQgEITQf/2Q=="/>
          <p:cNvSpPr>
            <a:spLocks noChangeAspect="1" noChangeArrowheads="1"/>
          </p:cNvSpPr>
          <p:nvPr/>
        </p:nvSpPr>
        <p:spPr bwMode="auto">
          <a:xfrm>
            <a:off x="2191709" y="15121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12" descr="data:image/jpeg;base64,/9j/4AAQSkZJRgABAQAAAQABAAD/2wCEAAkGBhQSEBQUExQWFRQWFxoYGBgYGRYXGhwcFB0VFhgXFxgcHCYiGBwjHRcXHy8iJCcpLCwsHB4xNTAqNScrLCkBCQoKDgwOGg8PGiwcHyApKSwsKSksKSwpKSksKSksKSwpKSwsLCwpKiksKSkqLCkpLCwsLCkpLCwsKSkpKSksKf/AABEIAHgAeAMBIgACEQEDEQH/xAAcAAABBQEBAQAAAAAAAAAAAAAAAgMEBQYBBwj/xAA4EAABAgQCCAQFAwMFAAAAAAABAAIDBBEhBTEGEiJBUWFxkYGxwfAHEzKh0TNCUnKC4RQjYpKy/8QAGQEAAgMBAAAAAAAAAAAAAAAAAAECAwQF/8QAHxEAAgICAwEBAQAAAAAAAAAAAAECEQMhBBIxQTJR/9oADAMBAAIRAxEAPwDydcIXQuEZLGaTpC6QulcokAUQuK1wfR98xcbLctY+nFDGkVrYZJoFcSWikZ4qW6o3a1vtmtlhOjUKAKtGs/8Ak7PwG5WXyCVW8lGiOBv089mtEorRUUd0PoqONBLTQihHFetRYJ3jsqbFcGZGG0KHc4Zj8jkURnfoTwV4eckLin4phT4LqEVG4jIqvV6Mr0PSg2214puInJT629U3EF0xCUIQgB+q4UIcMlWSF7klyUUkoAl4RI/OjMh7ido8Gi7j2XpeHwxq7IAbk0cBuWN0Rlv1H0zAYD1u6ngAttIi4HJVZGacEb2yZDYpUGElwIHdTf8ATrOdFEGPAHdVc1AWh+XUKvnZeyYSRkMYgDVIcNYc1gMQltSI5u7MdDcL0jHGbNFgsdZdh4tp/wBSQtOJ2jm540yDKnbb1SIrUuVG2E3FCvMoglC7VCAJARwQUOVZMUSuFd3K80W0c/1TnVcQ1lC6grnx4BK6HGLk6Re6NyBZLs4vq8+Nh9gtHJijgV3EJUw3tFvpAFOAtkiSiVNAK/4VM9+GzEuumXkuMlOqVVy+JsaQHGh50p3Vo6aYR6hRSNd34I1+ShTg5qwa5nHuoM/GYBmKoasGzJ46LBYTSFloZ5u9Ct3i76gb7rIaRwQ6A14/a6h/ut6K7EqMHIdmfkf1G9UiYYAncPbWI3qmI+avMg2hcKECJQQUVQVWSO7lrfhxiDWTEWGbGLCOrzLDrU8RVZIobMuhPhxW5scHDw3eiKvROE+skz2DFRQwyDdzRbhl+Vx8pUBtdUZgg9ag/a6jCZEX5b2mrSzWb/dSnZXMq0OPuyo8OlGClsrpbCniutFLwcgTWnsKdLMEN7QXWPW1PNWEWG1hu5jRTdf7KmaQ+MTWoaLJt/0lHHXg/M1c5wY6gB3EVOXZVroEZhq1lQf3Eg9bEKTg9TEeLGpu0mleisIssRucAOaO1CeNv6ZnEA5zQ5wDXX5V8OIUmTlmGTGs0aoY57nEDIVsOakz8s35T63dSo8MlRaY4yYWGshNO09rYdue07/z904q2kVSShbZg5G8UEWvWijTJqanNP4XX5reoTE0brSc1jKEVQmIlVQSgLhVRIWRYLj21qjcli58fwmBrPhrNOiCJCc6oh01OQdWv3W6kZR5cWjMErz/AEHPyoxflrUB9Kr05zhcj9wseY9hV5P1Z0OPJ9Nejk3gJDc727/hQIUu6E9xLNaoIt+NygRsViw37Ze5pypSo5Eb9ymQ8chnVrFeLioMOtBT73oloallTGoOGPc4nVpcGvBWUzEdCFHZFV8bSzVNGVeT/wACBWily09Eis1ooDbbtw/KHVWShPJe0Us7M2cbUoR3XnOluOtmYzWs/Th1uMiTQEjkAKLcaZTggSb3ZOibLR/VYdhUrymXhUFTvVuJa7GblTd9UT8LB+a2nEJibNwn8LYTGZTPWHmE1O/V4nzUzGR6riChMRMaD1SxKuNLHxspesfe7eUlzjX3vyTWMi5jbZY13D7qTChtG64TTTc19+CW0+7qXRIj3bNvong+vIzEYipERo8BTW6fV9loJGb2NRx2mEX4g5HyT/wmaIklHhuuPmEHo9gTGJ4U+HELcnttyeMx+QVRnj9N/Flpo4+DU1UtkJtMgqyWxAEFps4Zg2KsYOrq0rfqqEmdKLTRCjyYrZOvjUAaTbN3QZ1Tc3MBgJLhTyWfnp0uhviHZhgWrm4C/bzRTbIZJ0YrTHSAzczRv6UM0YPN3j5KqKmzEJutXOosRvTL5U7rrY4/EcZzttscwlv+8z+oeYTc+6p7+dk/hTS2OwkZOBvlYhMYgKOtz81ECIUIKExF04cL24byjVzzz8rDNOAVJ6+QSYrbU5BXlAgMsOd+lfYSh73ckpgrVAdf3usEDR6V8H8Ua2LFgvNDGDSyu9zK7NeNCey9CxrCPnNH82/SeI/iT5L56MYs2mktc0gtIJBBbkQeRC9j0E+J0Kaa2DNEQ5jIONAyJzrk1/Lfu4KMoqSpk4TcHaKXFcI2jrtIcM9xUaPhcJrQQ5/PaK9emcLZEGq9oeOeY6HMKkm/h/LuvWI0cAQR9wszwyXjN8eVB/pHlpwwPiACpAvtEuUfSkMZIRXOu57hChjnWr3DoBTqeS9HmsBl5cEgPeb/AFEAeIAFvFeKaeaSCZi6rCDDh7LaWaTv1R/EZDjc71LHid3IqzZ4uNR+lLDNWDt75Igv3e+yJMVhkcPRIabrQYrJQz4c8vVMxoWtu8U808q+7++S6ffvsikCbKuJBIQp8RnZCg4k1ImAEjl3FzRJj+v+EIVpWDMufvunNXIW68KcjzQhIaFEWI98x6qAHoQgRq9H/ijOyYDWxfmQxbUi7YA5GusO61p+PrtTblGl1N0UgeILaoQmJmJ0y+JczOt1KNgwTmyGTVw4PebkcrBY6K3Zb1CEIAs5RtGO51+1yowFD4oQkySH4fdd4e+WfZCE0hCX5IQhJiP/2Q=="/>
          <p:cNvSpPr>
            <a:spLocks noChangeAspect="1" noChangeArrowheads="1"/>
          </p:cNvSpPr>
          <p:nvPr/>
        </p:nvSpPr>
        <p:spPr bwMode="auto">
          <a:xfrm>
            <a:off x="2191709" y="15915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27726337-FB7C-440F-9002-8D3B42D98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93" y="474398"/>
            <a:ext cx="1543211" cy="1536353"/>
          </a:xfrm>
          <a:prstGeom prst="rect">
            <a:avLst/>
          </a:prstGeom>
          <a:ln w="3175">
            <a:solidFill>
              <a:schemeClr val="tx1"/>
            </a:solidFill>
          </a:ln>
        </p:spPr>
      </p:pic>
      <p:sp>
        <p:nvSpPr>
          <p:cNvPr id="26" name="AutoShape 14" descr="data:image/jpeg;base64,/9j/4AAQSkZJRgABAQAAAQABAAD/2wCEAAkGBhQSEBQUExQWFRQWFxoYGBgYGRYXGhwcFB0VFhgXFxgcHCYiGBwjHRcXHy8iJCcpLCwsHB4xNTAqNScrLCkBCQoKDgwOGg8PGiwcHyApKSwsKSksKSwpKSksKSksKSwpKSwsLCwpKiksKSkqLCkpLCwsLCkpLCwsKSkpKSksKf/AABEIAHgAeAMBIgACEQEDEQH/xAAcAAABBQEBAQAAAAAAAAAAAAAAAgMEBQYBBwj/xAA4EAABAgQCCAQFAwMFAAAAAAABAAIDBBEhBTEGEiJBUWFxkYGxwfAHEzKh0TNCUnKC4RQjYpKy/8QAGQEAAgMBAAAAAAAAAAAAAAAAAAECAwQF/8QAHxEAAgICAwEBAQAAAAAAAAAAAAECEQMhBBIxQTJR/9oADAMBAAIRAxEAPwDydcIXQuEZLGaTpC6QulcokAUQuK1wfR98xcbLctY+nFDGkVrYZJoFcSWikZ4qW6o3a1vtmtlhOjUKAKtGs/8Ak7PwG5WXyCVW8lGiOBv089mtEorRUUd0PoqONBLTQihHFetRYJ3jsqbFcGZGG0KHc4Zj8jkURnfoTwV4eckLin4phT4LqEVG4jIqvV6Mr0PSg2214puInJT629U3EF0xCUIQgB+q4UIcMlWSF7klyUUkoAl4RI/OjMh7ido8Gi7j2XpeHwxq7IAbk0cBuWN0Rlv1H0zAYD1u6ngAttIi4HJVZGacEb2yZDYpUGElwIHdTf8ATrOdFEGPAHdVc1AWh+XUKvnZeyYSRkMYgDVIcNYc1gMQltSI5u7MdDcL0jHGbNFgsdZdh4tp/wBSQtOJ2jm540yDKnbb1SIrUuVG2E3FCvMoglC7VCAJARwQUOVZMUSuFd3K80W0c/1TnVcQ1lC6grnx4BK6HGLk6Re6NyBZLs4vq8+Nh9gtHJijgV3EJUw3tFvpAFOAtkiSiVNAK/4VM9+GzEuumXkuMlOqVVy+JsaQHGh50p3Vo6aYR6hRSNd34I1+ShTg5qwa5nHuoM/GYBmKoasGzJ46LBYTSFloZ5u9Ct3i76gb7rIaRwQ6A14/a6h/ut6K7EqMHIdmfkf1G9UiYYAncPbWI3qmI+avMg2hcKECJQQUVQVWSO7lrfhxiDWTEWGbGLCOrzLDrU8RVZIobMuhPhxW5scHDw3eiKvROE+skz2DFRQwyDdzRbhl+Vx8pUBtdUZgg9ag/a6jCZEX5b2mrSzWb/dSnZXMq0OPuyo8OlGClsrpbCniutFLwcgTWnsKdLMEN7QXWPW1PNWEWG1hu5jRTdf7KmaQ+MTWoaLJt/0lHHXg/M1c5wY6gB3EVOXZVroEZhq1lQf3Eg9bEKTg9TEeLGpu0mleisIssRucAOaO1CeNv6ZnEA5zQ5wDXX5V8OIUmTlmGTGs0aoY57nEDIVsOakz8s35T63dSo8MlRaY4yYWGshNO09rYdue07/z904q2kVSShbZg5G8UEWvWijTJqanNP4XX5reoTE0brSc1jKEVQmIlVQSgLhVRIWRYLj21qjcli58fwmBrPhrNOiCJCc6oh01OQdWv3W6kZR5cWjMErz/AEHPyoxflrUB9Kr05zhcj9wseY9hV5P1Z0OPJ9Nejk3gJDc727/hQIUu6E9xLNaoIt+NygRsViw37Ze5pypSo5Eb9ymQ8chnVrFeLioMOtBT73oloallTGoOGPc4nVpcGvBWUzEdCFHZFV8bSzVNGVeT/wACBWily09Eis1ooDbbtw/KHVWShPJe0Us7M2cbUoR3XnOluOtmYzWs/Th1uMiTQEjkAKLcaZTggSb3ZOibLR/VYdhUrymXhUFTvVuJa7GblTd9UT8LB+a2nEJibNwn8LYTGZTPWHmE1O/V4nzUzGR6riChMRMaD1SxKuNLHxspesfe7eUlzjX3vyTWMi5jbZY13D7qTChtG64TTTc19+CW0+7qXRIj3bNvong+vIzEYipERo8BTW6fV9loJGb2NRx2mEX4g5HyT/wmaIklHhuuPmEHo9gTGJ4U+HELcnttyeMx+QVRnj9N/Flpo4+DU1UtkJtMgqyWxAEFps4Zg2KsYOrq0rfqqEmdKLTRCjyYrZOvjUAaTbN3QZ1Tc3MBgJLhTyWfnp0uhviHZhgWrm4C/bzRTbIZJ0YrTHSAzczRv6UM0YPN3j5KqKmzEJutXOosRvTL5U7rrY4/EcZzttscwlv+8z+oeYTc+6p7+dk/hTS2OwkZOBvlYhMYgKOtz81ECIUIKExF04cL24byjVzzz8rDNOAVJ6+QSYrbU5BXlAgMsOd+lfYSh73ckpgrVAdf3usEDR6V8H8Ua2LFgvNDGDSyu9zK7NeNCey9CxrCPnNH82/SeI/iT5L56MYs2mktc0gtIJBBbkQeRC9j0E+J0Kaa2DNEQ5jIONAyJzrk1/Lfu4KMoqSpk4TcHaKXFcI2jrtIcM9xUaPhcJrQQ5/PaK9emcLZEGq9oeOeY6HMKkm/h/LuvWI0cAQR9wszwyXjN8eVB/pHlpwwPiACpAvtEuUfSkMZIRXOu57hChjnWr3DoBTqeS9HmsBl5cEgPeb/AFEAeIAFvFeKaeaSCZi6rCDDh7LaWaTv1R/EZDjc71LHid3IqzZ4uNR+lLDNWDt75Igv3e+yJMVhkcPRIabrQYrJQz4c8vVMxoWtu8U808q+7++S6ffvsikCbKuJBIQp8RnZCg4k1ImAEjl3FzRJj+v+EIVpWDMufvunNXIW68KcjzQhIaFEWI98x6qAHoQgRq9H/ijOyYDWxfmQxbUi7YA5GusO61p+PrtTblGl1N0UgeILaoQmJmJ0y+JczOt1KNgwTmyGTVw4PebkcrBY6K3Zb1CEIAs5RtGO51+1yowFD4oQkySH4fdd4e+WfZCE0hCX5IQhJiP/2Q=="/>
          <p:cNvSpPr>
            <a:spLocks noChangeAspect="1" noChangeArrowheads="1"/>
          </p:cNvSpPr>
          <p:nvPr/>
        </p:nvSpPr>
        <p:spPr bwMode="auto">
          <a:xfrm>
            <a:off x="2344109" y="31155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1" y="6039678"/>
            <a:ext cx="9144000" cy="621265"/>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p>
          <a:p>
            <a:pPr algn="ctr"/>
            <a:r>
              <a:rPr lang="en-US" sz="1200" b="1" dirty="0"/>
              <a:t>Rev. Dr. Rose Niles, Ministry Relations Officer – Northeast Region   toll-free 833.461.2307     rose.niles@presbyterianfoundation.org</a:t>
            </a:r>
            <a:r>
              <a:rPr lang="en-US" sz="1100" dirty="0"/>
              <a:t>	</a:t>
            </a:r>
          </a:p>
        </p:txBody>
      </p:sp>
      <p:pic>
        <p:nvPicPr>
          <p:cNvPr id="3" name="Picture 2">
            <a:extLst>
              <a:ext uri="{FF2B5EF4-FFF2-40B4-BE49-F238E27FC236}">
                <a16:creationId xmlns:a16="http://schemas.microsoft.com/office/drawing/2014/main" id="{3A6226D3-34A4-4AEC-B1A0-EF43542D91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5473973"/>
            <a:ext cx="2165017" cy="435965"/>
          </a:xfrm>
          <a:prstGeom prst="rect">
            <a:avLst/>
          </a:prstGeom>
          <a:effectLst>
            <a:softEdge rad="12700"/>
          </a:effectLst>
        </p:spPr>
      </p:pic>
      <p:sp>
        <p:nvSpPr>
          <p:cNvPr id="7" name="TextBox 6">
            <a:extLst>
              <a:ext uri="{FF2B5EF4-FFF2-40B4-BE49-F238E27FC236}">
                <a16:creationId xmlns:a16="http://schemas.microsoft.com/office/drawing/2014/main" id="{802A3971-65C6-4A1F-8656-5C6B53D4C08F}"/>
              </a:ext>
            </a:extLst>
          </p:cNvPr>
          <p:cNvSpPr txBox="1"/>
          <p:nvPr/>
        </p:nvSpPr>
        <p:spPr>
          <a:xfrm>
            <a:off x="812172" y="873436"/>
            <a:ext cx="3352800" cy="1231106"/>
          </a:xfrm>
          <a:prstGeom prst="rect">
            <a:avLst/>
          </a:prstGeom>
          <a:noFill/>
        </p:spPr>
        <p:txBody>
          <a:bodyPr wrap="square" rtlCol="0">
            <a:spAutoFit/>
          </a:bodyPr>
          <a:lstStyle/>
          <a:p>
            <a:r>
              <a:rPr lang="en-US" dirty="0">
                <a:solidFill>
                  <a:schemeClr val="accent1">
                    <a:lumMod val="75000"/>
                  </a:schemeClr>
                </a:solidFill>
                <a:latin typeface="Berlin Sans FB" panose="020E0602020502020306" pitchFamily="34" charset="0"/>
              </a:rPr>
              <a:t> </a:t>
            </a:r>
            <a:r>
              <a:rPr lang="en-US" sz="1600" dirty="0">
                <a:solidFill>
                  <a:schemeClr val="accent1">
                    <a:lumMod val="75000"/>
                  </a:schemeClr>
                </a:solidFill>
                <a:latin typeface="Berlin Sans FB" panose="020E0602020502020306" pitchFamily="34" charset="0"/>
              </a:rPr>
              <a:t>YOUR </a:t>
            </a:r>
          </a:p>
          <a:p>
            <a:r>
              <a:rPr lang="en-US" sz="1600" dirty="0">
                <a:solidFill>
                  <a:schemeClr val="accent1">
                    <a:lumMod val="75000"/>
                  </a:schemeClr>
                </a:solidFill>
                <a:latin typeface="Berlin Sans FB" panose="020E0602020502020306" pitchFamily="34" charset="0"/>
              </a:rPr>
              <a:t>VISION </a:t>
            </a:r>
            <a:r>
              <a:rPr lang="en-US" dirty="0">
                <a:solidFill>
                  <a:schemeClr val="accent1">
                    <a:lumMod val="75000"/>
                  </a:schemeClr>
                </a:solidFill>
                <a:latin typeface="Berlin Sans FB" panose="020E0602020502020306" pitchFamily="34" charset="0"/>
              </a:rPr>
              <a:t>	     IS OUR VISION 	     	          WE CAN HELP. </a:t>
            </a:r>
          </a:p>
          <a:p>
            <a:r>
              <a:rPr lang="en-US" sz="2000" dirty="0">
                <a:ln>
                  <a:solidFill>
                    <a:srgbClr val="F0EA00"/>
                  </a:solidFill>
                </a:ln>
                <a:solidFill>
                  <a:schemeClr val="accent1">
                    <a:lumMod val="75000"/>
                  </a:schemeClr>
                </a:solidFill>
                <a:latin typeface="Berlin Sans FB" panose="020E0602020502020306" pitchFamily="34" charset="0"/>
              </a:rPr>
              <a:t>	</a:t>
            </a:r>
          </a:p>
        </p:txBody>
      </p:sp>
      <p:sp>
        <p:nvSpPr>
          <p:cNvPr id="18" name="TextBox 17">
            <a:extLst>
              <a:ext uri="{FF2B5EF4-FFF2-40B4-BE49-F238E27FC236}">
                <a16:creationId xmlns:a16="http://schemas.microsoft.com/office/drawing/2014/main" id="{EE75D98E-54A1-4C17-9596-ED0406A98C30}"/>
              </a:ext>
            </a:extLst>
          </p:cNvPr>
          <p:cNvSpPr txBox="1"/>
          <p:nvPr/>
        </p:nvSpPr>
        <p:spPr>
          <a:xfrm>
            <a:off x="348995" y="2031856"/>
            <a:ext cx="5774369" cy="4462760"/>
          </a:xfrm>
          <a:prstGeom prst="rect">
            <a:avLst/>
          </a:prstGeom>
          <a:noFill/>
        </p:spPr>
        <p:txBody>
          <a:bodyPr wrap="square" rtlCol="0">
            <a:spAutoFit/>
          </a:bodyPr>
          <a:lstStyle/>
          <a:p>
            <a:r>
              <a:rPr lang="en-US" b="1" dirty="0">
                <a:solidFill>
                  <a:schemeClr val="accent1">
                    <a:lumMod val="75000"/>
                  </a:schemeClr>
                </a:solidFill>
              </a:rPr>
              <a:t>Seminars/Workshops/Webinars/Consultation</a:t>
            </a:r>
          </a:p>
          <a:p>
            <a:endParaRPr lang="en-US" sz="900" dirty="0">
              <a:solidFill>
                <a:schemeClr val="accent1">
                  <a:lumMod val="75000"/>
                </a:schemeClr>
              </a:solidFill>
            </a:endParaRPr>
          </a:p>
          <a:p>
            <a:pPr marL="285750" indent="-285750">
              <a:buFont typeface="Arial" panose="020B0604020202020204" pitchFamily="34" charset="0"/>
              <a:buChar char="•"/>
            </a:pPr>
            <a:r>
              <a:rPr lang="en-US" sz="1400" b="1" dirty="0">
                <a:solidFill>
                  <a:schemeClr val="accent1">
                    <a:lumMod val="75000"/>
                  </a:schemeClr>
                </a:solidFill>
              </a:rPr>
              <a:t>Culture of Generosity</a:t>
            </a:r>
            <a:r>
              <a:rPr lang="en-US" sz="1400" dirty="0">
                <a:solidFill>
                  <a:schemeClr val="accent1">
                    <a:lumMod val="75000"/>
                  </a:schemeClr>
                </a:solidFill>
              </a:rPr>
              <a:t> Begin the conversation</a:t>
            </a:r>
          </a:p>
          <a:p>
            <a:pPr marL="285750" indent="-285750">
              <a:buFont typeface="Arial" panose="020B0604020202020204" pitchFamily="34" charset="0"/>
              <a:buChar char="•"/>
            </a:pPr>
            <a:r>
              <a:rPr lang="en-US" sz="1400" b="1" dirty="0">
                <a:solidFill>
                  <a:schemeClr val="accent1">
                    <a:lumMod val="75000"/>
                  </a:schemeClr>
                </a:solidFill>
              </a:rPr>
              <a:t>Leadership</a:t>
            </a:r>
            <a:r>
              <a:rPr lang="en-US" sz="1400" dirty="0">
                <a:solidFill>
                  <a:schemeClr val="accent1">
                    <a:lumMod val="75000"/>
                  </a:schemeClr>
                </a:solidFill>
              </a:rPr>
              <a:t> Vital for building a culture of generosity</a:t>
            </a:r>
          </a:p>
          <a:p>
            <a:pPr marL="285750" indent="-285750">
              <a:buFont typeface="Arial" panose="020B0604020202020204" pitchFamily="34" charset="0"/>
              <a:buChar char="•"/>
            </a:pPr>
            <a:r>
              <a:rPr lang="en-US" sz="1400" b="1" dirty="0">
                <a:solidFill>
                  <a:schemeClr val="accent1">
                    <a:lumMod val="75000"/>
                  </a:schemeClr>
                </a:solidFill>
              </a:rPr>
              <a:t>Pastoral Challenges in Stewardship</a:t>
            </a:r>
            <a:r>
              <a:rPr lang="en-US" sz="1400" dirty="0">
                <a:solidFill>
                  <a:schemeClr val="accent1">
                    <a:lumMod val="75000"/>
                  </a:schemeClr>
                </a:solidFill>
              </a:rPr>
              <a:t>  How to deal with the issue of stewardship and talk about money effectively</a:t>
            </a:r>
          </a:p>
          <a:p>
            <a:pPr marL="285750" indent="-285750">
              <a:buFont typeface="Arial" panose="020B0604020202020204" pitchFamily="34" charset="0"/>
              <a:buChar char="•"/>
            </a:pPr>
            <a:r>
              <a:rPr lang="en-US" sz="1400" b="1" dirty="0">
                <a:solidFill>
                  <a:schemeClr val="accent1">
                    <a:lumMod val="75000"/>
                  </a:schemeClr>
                </a:solidFill>
              </a:rPr>
              <a:t>Visioning</a:t>
            </a:r>
            <a:r>
              <a:rPr lang="en-US" sz="1400" dirty="0">
                <a:solidFill>
                  <a:schemeClr val="accent1">
                    <a:lumMod val="75000"/>
                  </a:schemeClr>
                </a:solidFill>
              </a:rPr>
              <a:t>  Money follows vision.  Vision and core-values are essential</a:t>
            </a:r>
          </a:p>
          <a:p>
            <a:pPr marL="285750" indent="-285750">
              <a:buFont typeface="Arial" panose="020B0604020202020204" pitchFamily="34" charset="0"/>
              <a:buChar char="•"/>
            </a:pPr>
            <a:r>
              <a:rPr lang="en-US" sz="1400" b="1" dirty="0">
                <a:solidFill>
                  <a:schemeClr val="accent1">
                    <a:lumMod val="75000"/>
                  </a:schemeClr>
                </a:solidFill>
              </a:rPr>
              <a:t>Narrative Budget</a:t>
            </a:r>
            <a:r>
              <a:rPr lang="en-US" sz="1400" dirty="0">
                <a:solidFill>
                  <a:schemeClr val="accent1">
                    <a:lumMod val="75000"/>
                  </a:schemeClr>
                </a:solidFill>
              </a:rPr>
              <a:t>  Budget should speak your vision</a:t>
            </a:r>
          </a:p>
          <a:p>
            <a:pPr marL="285750" indent="-285750">
              <a:buFont typeface="Arial" panose="020B0604020202020204" pitchFamily="34" charset="0"/>
              <a:buChar char="•"/>
            </a:pPr>
            <a:r>
              <a:rPr lang="en-US" sz="1400" b="1" dirty="0">
                <a:solidFill>
                  <a:schemeClr val="accent1">
                    <a:lumMod val="75000"/>
                  </a:schemeClr>
                </a:solidFill>
              </a:rPr>
              <a:t>Generational Giving</a:t>
            </a:r>
            <a:r>
              <a:rPr lang="en-US" sz="1400" dirty="0">
                <a:solidFill>
                  <a:schemeClr val="accent1">
                    <a:lumMod val="75000"/>
                  </a:schemeClr>
                </a:solidFill>
              </a:rPr>
              <a:t>  Learn to approach giving across generations</a:t>
            </a:r>
          </a:p>
          <a:p>
            <a:pPr marL="285750" indent="-285750">
              <a:buFont typeface="Arial" panose="020B0604020202020204" pitchFamily="34" charset="0"/>
              <a:buChar char="•"/>
            </a:pPr>
            <a:r>
              <a:rPr lang="en-US" sz="1400" b="1" dirty="0">
                <a:solidFill>
                  <a:schemeClr val="accent1">
                    <a:lumMod val="75000"/>
                  </a:schemeClr>
                </a:solidFill>
              </a:rPr>
              <a:t>E-Giving </a:t>
            </a:r>
            <a:r>
              <a:rPr lang="en-US" sz="1400" dirty="0">
                <a:solidFill>
                  <a:schemeClr val="accent1">
                    <a:lumMod val="75000"/>
                  </a:schemeClr>
                </a:solidFill>
              </a:rPr>
              <a:t> Ways to give are quickly changing</a:t>
            </a:r>
          </a:p>
          <a:p>
            <a:pPr marL="285750" indent="-285750">
              <a:buFont typeface="Arial" panose="020B0604020202020204" pitchFamily="34" charset="0"/>
              <a:buChar char="•"/>
            </a:pPr>
            <a:r>
              <a:rPr lang="en-US" sz="1400" b="1" dirty="0">
                <a:solidFill>
                  <a:schemeClr val="accent1">
                    <a:lumMod val="75000"/>
                  </a:schemeClr>
                </a:solidFill>
              </a:rPr>
              <a:t>Build an Endowment</a:t>
            </a:r>
            <a:r>
              <a:rPr lang="en-US" sz="1400" dirty="0">
                <a:solidFill>
                  <a:schemeClr val="accent1">
                    <a:lumMod val="75000"/>
                  </a:schemeClr>
                </a:solidFill>
              </a:rPr>
              <a:t>  Help people give in perpetuity for future ministry</a:t>
            </a:r>
          </a:p>
          <a:p>
            <a:pPr marL="285750" indent="-285750">
              <a:buFont typeface="Arial" panose="020B0604020202020204" pitchFamily="34" charset="0"/>
              <a:buChar char="•"/>
            </a:pPr>
            <a:r>
              <a:rPr lang="en-US" sz="1400" b="1" dirty="0">
                <a:solidFill>
                  <a:schemeClr val="accent1">
                    <a:lumMod val="75000"/>
                  </a:schemeClr>
                </a:solidFill>
              </a:rPr>
              <a:t>Planned Giving</a:t>
            </a:r>
            <a:r>
              <a:rPr lang="en-US" sz="1400" dirty="0">
                <a:solidFill>
                  <a:schemeClr val="accent1">
                    <a:lumMod val="75000"/>
                  </a:schemeClr>
                </a:solidFill>
              </a:rPr>
              <a:t>  Leaving a legacy to the next generation</a:t>
            </a:r>
          </a:p>
          <a:p>
            <a:pPr marL="285750" indent="-285750">
              <a:buFont typeface="Arial" panose="020B0604020202020204" pitchFamily="34" charset="0"/>
              <a:buChar char="•"/>
            </a:pPr>
            <a:r>
              <a:rPr lang="en-US" sz="1400" b="1" dirty="0">
                <a:solidFill>
                  <a:schemeClr val="accent1">
                    <a:lumMod val="75000"/>
                  </a:schemeClr>
                </a:solidFill>
              </a:rPr>
              <a:t>Investments</a:t>
            </a:r>
            <a:r>
              <a:rPr lang="en-US" sz="1400" dirty="0">
                <a:solidFill>
                  <a:schemeClr val="accent1">
                    <a:lumMod val="75000"/>
                  </a:schemeClr>
                </a:solidFill>
              </a:rPr>
              <a:t>  Understanding the various investment options available through the Presbyterian Foundation, PCUSA</a:t>
            </a:r>
          </a:p>
          <a:p>
            <a:pPr marL="285750" indent="-285750">
              <a:buFont typeface="Arial" panose="020B0604020202020204" pitchFamily="34" charset="0"/>
              <a:buChar char="•"/>
            </a:pPr>
            <a:r>
              <a:rPr lang="en-US" sz="1400" b="1" dirty="0">
                <a:solidFill>
                  <a:schemeClr val="accent1">
                    <a:lumMod val="75000"/>
                  </a:schemeClr>
                </a:solidFill>
              </a:rPr>
              <a:t>Consultation</a:t>
            </a:r>
            <a:r>
              <a:rPr lang="en-US" sz="1400" dirty="0">
                <a:solidFill>
                  <a:schemeClr val="accent1">
                    <a:lumMod val="75000"/>
                  </a:schemeClr>
                </a:solidFill>
              </a:rPr>
              <a:t>  Meet with individuals and groups regarding finance, stewardship best practices, giving trends today, how to build a year-long program, inspire and build a spiritual discipline for giving</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pic>
        <p:nvPicPr>
          <p:cNvPr id="6" name="Picture 5" descr="A person smiling for the camera&#10;&#10;Description automatically generated with low confidence">
            <a:extLst>
              <a:ext uri="{FF2B5EF4-FFF2-40B4-BE49-F238E27FC236}">
                <a16:creationId xmlns:a16="http://schemas.microsoft.com/office/drawing/2014/main" id="{9E856A0D-583B-47D9-B03F-433E808E41F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40941" y="3733800"/>
            <a:ext cx="1037131" cy="1463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6995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FFE47DE-99A4-458D-8511-8CBB7A448A71}"/>
              </a:ext>
            </a:extLst>
          </p:cNvPr>
          <p:cNvGrpSpPr/>
          <p:nvPr/>
        </p:nvGrpSpPr>
        <p:grpSpPr>
          <a:xfrm>
            <a:off x="500087" y="4603436"/>
            <a:ext cx="8166241" cy="1121049"/>
            <a:chOff x="500087" y="4883218"/>
            <a:chExt cx="8166241" cy="1121049"/>
          </a:xfrm>
        </p:grpSpPr>
        <p:grpSp>
          <p:nvGrpSpPr>
            <p:cNvPr id="3" name="Group 2">
              <a:extLst>
                <a:ext uri="{FF2B5EF4-FFF2-40B4-BE49-F238E27FC236}">
                  <a16:creationId xmlns:a16="http://schemas.microsoft.com/office/drawing/2014/main" id="{1543D47C-9EC5-46B9-83FD-5B7FFFDE77E2}"/>
                </a:ext>
              </a:extLst>
            </p:cNvPr>
            <p:cNvGrpSpPr/>
            <p:nvPr/>
          </p:nvGrpSpPr>
          <p:grpSpPr>
            <a:xfrm>
              <a:off x="500087" y="4883218"/>
              <a:ext cx="7445762" cy="1121049"/>
              <a:chOff x="500087" y="4883218"/>
              <a:chExt cx="7445762" cy="1121049"/>
            </a:xfrm>
          </p:grpSpPr>
          <p:pic>
            <p:nvPicPr>
              <p:cNvPr id="1028" name="Picture 4" descr="Image result for grass whi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87" y="4884253"/>
                <a:ext cx="1488664" cy="1116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grass white background">
                <a:extLst>
                  <a:ext uri="{FF2B5EF4-FFF2-40B4-BE49-F238E27FC236}">
                    <a16:creationId xmlns:a16="http://schemas.microsoft.com/office/drawing/2014/main" id="{16F7B18C-DD9B-4EBB-AF1D-984C2ACB0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751" y="4885497"/>
                <a:ext cx="1488664" cy="11164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grass white background">
                <a:extLst>
                  <a:ext uri="{FF2B5EF4-FFF2-40B4-BE49-F238E27FC236}">
                    <a16:creationId xmlns:a16="http://schemas.microsoft.com/office/drawing/2014/main" id="{6FDA79D6-877C-4E94-9176-CA4D2A650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415" y="4885497"/>
                <a:ext cx="1488664" cy="11164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grass white background">
                <a:extLst>
                  <a:ext uri="{FF2B5EF4-FFF2-40B4-BE49-F238E27FC236}">
                    <a16:creationId xmlns:a16="http://schemas.microsoft.com/office/drawing/2014/main" id="{B29E2A01-0574-477A-8D04-A14AFDA87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301" y="4887769"/>
                <a:ext cx="1488664" cy="11164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grass white background">
                <a:extLst>
                  <a:ext uri="{FF2B5EF4-FFF2-40B4-BE49-F238E27FC236}">
                    <a16:creationId xmlns:a16="http://schemas.microsoft.com/office/drawing/2014/main" id="{72578256-C19F-496F-B3F0-19204A2C3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185" y="4883218"/>
                <a:ext cx="1488664" cy="111649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4" descr="Image result for grass white background">
              <a:extLst>
                <a:ext uri="{FF2B5EF4-FFF2-40B4-BE49-F238E27FC236}">
                  <a16:creationId xmlns:a16="http://schemas.microsoft.com/office/drawing/2014/main" id="{DECE0584-67E3-4EAB-A592-178302DDE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638" y="4885497"/>
              <a:ext cx="847690" cy="11164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841268" y="3006580"/>
            <a:ext cx="7695934" cy="958005"/>
          </a:xfrm>
          <a:noFill/>
        </p:spPr>
        <p:txBody>
          <a:bodyPr>
            <a:noAutofit/>
          </a:bodyPr>
          <a:lstStyle/>
          <a:p>
            <a:pPr algn="ctr"/>
            <a:r>
              <a:rPr lang="en-US" sz="6000" b="1" dirty="0">
                <a:solidFill>
                  <a:srgbClr val="55A51C"/>
                </a:solidFill>
                <a:latin typeface="+mn-lt"/>
              </a:rPr>
              <a:t>Speak your Vision</a:t>
            </a:r>
            <a:endParaRPr lang="en-US" dirty="0">
              <a:solidFill>
                <a:srgbClr val="55A51C"/>
              </a:solidFill>
              <a:latin typeface="+mn-lt"/>
            </a:endParaRPr>
          </a:p>
        </p:txBody>
      </p:sp>
      <p:sp>
        <p:nvSpPr>
          <p:cNvPr id="7" name="Rectangle 6"/>
          <p:cNvSpPr/>
          <p:nvPr/>
        </p:nvSpPr>
        <p:spPr>
          <a:xfrm>
            <a:off x="1229488" y="2351453"/>
            <a:ext cx="4856586" cy="854080"/>
          </a:xfrm>
          <a:prstGeom prst="rect">
            <a:avLst/>
          </a:prstGeom>
        </p:spPr>
        <p:txBody>
          <a:bodyPr wrap="none">
            <a:spAutoFit/>
          </a:bodyPr>
          <a:lstStyle/>
          <a:p>
            <a:r>
              <a:rPr lang="en-US" sz="4950" b="1" dirty="0">
                <a:solidFill>
                  <a:srgbClr val="08267E"/>
                </a:solidFill>
              </a:rPr>
              <a:t>Let your budget</a:t>
            </a:r>
            <a:endParaRPr lang="en-US" sz="5400" b="1" dirty="0">
              <a:solidFill>
                <a:srgbClr val="08267E"/>
              </a:solidFill>
            </a:endParaRPr>
          </a:p>
        </p:txBody>
      </p:sp>
      <p:sp>
        <p:nvSpPr>
          <p:cNvPr id="5" name="TextBox 4">
            <a:extLst>
              <a:ext uri="{FF2B5EF4-FFF2-40B4-BE49-F238E27FC236}">
                <a16:creationId xmlns:a16="http://schemas.microsoft.com/office/drawing/2014/main" id="{E092A500-5ED4-4C09-8209-7099F45A37A6}"/>
              </a:ext>
            </a:extLst>
          </p:cNvPr>
          <p:cNvSpPr txBox="1"/>
          <p:nvPr/>
        </p:nvSpPr>
        <p:spPr>
          <a:xfrm>
            <a:off x="1410056" y="4178893"/>
            <a:ext cx="5999148" cy="646331"/>
          </a:xfrm>
          <a:prstGeom prst="rect">
            <a:avLst/>
          </a:prstGeom>
          <a:noFill/>
        </p:spPr>
        <p:txBody>
          <a:bodyPr wrap="square" rtlCol="0">
            <a:spAutoFit/>
          </a:bodyPr>
          <a:lstStyle/>
          <a:p>
            <a:r>
              <a:rPr lang="en-US" sz="3600" dirty="0"/>
              <a:t>Questions and Comments</a:t>
            </a:r>
          </a:p>
        </p:txBody>
      </p:sp>
    </p:spTree>
    <p:extLst>
      <p:ext uri="{BB962C8B-B14F-4D97-AF65-F5344CB8AC3E}">
        <p14:creationId xmlns:p14="http://schemas.microsoft.com/office/powerpoint/2010/main" val="11509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883A47-3C37-4355-8C14-14B330A70944}"/>
              </a:ext>
            </a:extLst>
          </p:cNvPr>
          <p:cNvSpPr txBox="1"/>
          <p:nvPr/>
        </p:nvSpPr>
        <p:spPr>
          <a:xfrm>
            <a:off x="1471749" y="3884023"/>
            <a:ext cx="5956663" cy="2308324"/>
          </a:xfrm>
          <a:prstGeom prst="rect">
            <a:avLst/>
          </a:prstGeom>
          <a:noFill/>
        </p:spPr>
        <p:txBody>
          <a:bodyPr wrap="square" rtlCol="0">
            <a:spAutoFit/>
          </a:bodyPr>
          <a:lstStyle/>
          <a:p>
            <a:pPr algn="ctr"/>
            <a:r>
              <a:rPr lang="en-US" dirty="0"/>
              <a:t>The Rev. Dr. Rose Eileen Niles</a:t>
            </a:r>
          </a:p>
          <a:p>
            <a:pPr algn="ctr"/>
            <a:r>
              <a:rPr lang="en-US" dirty="0"/>
              <a:t>Ministry Relations Officer for the Northeast</a:t>
            </a:r>
          </a:p>
          <a:p>
            <a:pPr algn="ctr"/>
            <a:r>
              <a:rPr lang="en-US" dirty="0"/>
              <a:t>7 Marion Ct.</a:t>
            </a:r>
          </a:p>
          <a:p>
            <a:pPr algn="ctr"/>
            <a:r>
              <a:rPr lang="en-US" dirty="0"/>
              <a:t>Middletown, NY 10941</a:t>
            </a:r>
          </a:p>
          <a:p>
            <a:pPr algn="ctr"/>
            <a:r>
              <a:rPr lang="en-US" dirty="0"/>
              <a:t>845-326-6501 /833.461.2307 (toll free)</a:t>
            </a:r>
          </a:p>
          <a:p>
            <a:pPr algn="ctr"/>
            <a:r>
              <a:rPr lang="en-US" dirty="0">
                <a:hlinkClick r:id="rId2"/>
              </a:rPr>
              <a:t>Rose.Niles@PresbyterianFoundation.org</a:t>
            </a:r>
            <a:endParaRPr lang="en-US" dirty="0"/>
          </a:p>
          <a:p>
            <a:pPr algn="ctr"/>
            <a:endParaRPr lang="en-US" dirty="0"/>
          </a:p>
          <a:p>
            <a:endParaRPr lang="en-US" dirty="0"/>
          </a:p>
        </p:txBody>
      </p:sp>
    </p:spTree>
    <p:extLst>
      <p:ext uri="{BB962C8B-B14F-4D97-AF65-F5344CB8AC3E}">
        <p14:creationId xmlns:p14="http://schemas.microsoft.com/office/powerpoint/2010/main" val="429276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2428304"/>
            <a:ext cx="6644640" cy="138499"/>
          </a:xfrm>
          <a:prstGeom prst="rect">
            <a:avLst/>
          </a:prstGeom>
        </p:spPr>
        <p:txBody>
          <a:bodyPr vert="horz" wrap="square" lIns="0" tIns="0" rIns="0" bIns="0" rtlCol="0">
            <a:spAutoFit/>
          </a:bodyPr>
          <a:lstStyle/>
          <a:p>
            <a:pPr marR="192881" algn="r"/>
            <a:r>
              <a:rPr sz="900" spc="-11" dirty="0">
                <a:solidFill>
                  <a:srgbClr val="8A8A8A"/>
                </a:solidFill>
                <a:latin typeface="Calibri"/>
                <a:cs typeface="Calibri"/>
              </a:rPr>
              <a:t>52</a:t>
            </a:r>
            <a:endParaRPr sz="900">
              <a:latin typeface="Calibri"/>
              <a:cs typeface="Calibri"/>
            </a:endParaRPr>
          </a:p>
        </p:txBody>
      </p:sp>
      <p:sp>
        <p:nvSpPr>
          <p:cNvPr id="3" name="object 3"/>
          <p:cNvSpPr/>
          <p:nvPr/>
        </p:nvSpPr>
        <p:spPr>
          <a:xfrm>
            <a:off x="159391" y="1888965"/>
            <a:ext cx="8984609" cy="4969035"/>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570451" y="192947"/>
            <a:ext cx="7430549" cy="1199625"/>
          </a:xfrm>
          <a:custGeom>
            <a:avLst/>
            <a:gdLst/>
            <a:ahLst/>
            <a:cxnLst/>
            <a:rect l="l" t="t" r="r" b="b"/>
            <a:pathLst>
              <a:path w="9144000" h="990600">
                <a:moveTo>
                  <a:pt x="0" y="990587"/>
                </a:moveTo>
                <a:lnTo>
                  <a:pt x="9144000" y="990587"/>
                </a:lnTo>
                <a:lnTo>
                  <a:pt x="9144000" y="0"/>
                </a:lnTo>
                <a:lnTo>
                  <a:pt x="0" y="0"/>
                </a:lnTo>
                <a:lnTo>
                  <a:pt x="0" y="990587"/>
                </a:lnTo>
                <a:close/>
              </a:path>
            </a:pathLst>
          </a:custGeom>
          <a:solidFill>
            <a:srgbClr val="2D637F"/>
          </a:solidFill>
        </p:spPr>
        <p:txBody>
          <a:bodyPr wrap="square" lIns="0" tIns="0" rIns="0" bIns="0" rtlCol="0"/>
          <a:lstStyle/>
          <a:p>
            <a:endParaRPr sz="1350"/>
          </a:p>
        </p:txBody>
      </p:sp>
      <p:sp>
        <p:nvSpPr>
          <p:cNvPr id="5" name="object 5"/>
          <p:cNvSpPr txBox="1"/>
          <p:nvPr/>
        </p:nvSpPr>
        <p:spPr>
          <a:xfrm>
            <a:off x="998290" y="511728"/>
            <a:ext cx="5634824" cy="415498"/>
          </a:xfrm>
          <a:prstGeom prst="rect">
            <a:avLst/>
          </a:prstGeom>
        </p:spPr>
        <p:txBody>
          <a:bodyPr vert="horz" wrap="square" lIns="0" tIns="0" rIns="0" bIns="0" rtlCol="0">
            <a:spAutoFit/>
          </a:bodyPr>
          <a:lstStyle/>
          <a:p>
            <a:pPr marL="9525"/>
            <a:r>
              <a:rPr sz="2700" b="1" dirty="0">
                <a:solidFill>
                  <a:srgbClr val="FFFFFF"/>
                </a:solidFill>
                <a:latin typeface="Arial"/>
                <a:cs typeface="Arial"/>
              </a:rPr>
              <a:t>CLARIFY</a:t>
            </a:r>
            <a:r>
              <a:rPr sz="2700" b="1" spc="-101" dirty="0">
                <a:solidFill>
                  <a:srgbClr val="FFFFFF"/>
                </a:solidFill>
                <a:latin typeface="Arial"/>
                <a:cs typeface="Arial"/>
              </a:rPr>
              <a:t> </a:t>
            </a:r>
            <a:r>
              <a:rPr sz="2700" b="1" dirty="0">
                <a:solidFill>
                  <a:srgbClr val="FFFFFF"/>
                </a:solidFill>
                <a:latin typeface="Arial"/>
                <a:cs typeface="Arial"/>
              </a:rPr>
              <a:t>YOUR MISSION</a:t>
            </a:r>
            <a:endParaRPr sz="2700">
              <a:latin typeface="Arial"/>
              <a:cs typeface="Arial"/>
            </a:endParaRPr>
          </a:p>
        </p:txBody>
      </p:sp>
      <p:sp>
        <p:nvSpPr>
          <p:cNvPr id="7" name="object 7"/>
          <p:cNvSpPr txBox="1"/>
          <p:nvPr/>
        </p:nvSpPr>
        <p:spPr>
          <a:xfrm>
            <a:off x="5716905" y="5814853"/>
            <a:ext cx="1496378" cy="138499"/>
          </a:xfrm>
          <a:prstGeom prst="rect">
            <a:avLst/>
          </a:prstGeom>
        </p:spPr>
        <p:txBody>
          <a:bodyPr vert="horz" wrap="square" lIns="0" tIns="0" rIns="0" bIns="0" rtlCol="0">
            <a:spAutoFit/>
          </a:bodyPr>
          <a:lstStyle/>
          <a:p>
            <a:pPr marL="9525"/>
            <a:r>
              <a:rPr sz="900" dirty="0">
                <a:solidFill>
                  <a:srgbClr val="808080"/>
                </a:solidFill>
                <a:latin typeface="Arial"/>
                <a:cs typeface="Arial"/>
              </a:rPr>
              <a:t>@</a:t>
            </a:r>
            <a:r>
              <a:rPr sz="900" spc="-4" dirty="0">
                <a:solidFill>
                  <a:srgbClr val="808080"/>
                </a:solidFill>
                <a:latin typeface="Arial"/>
                <a:cs typeface="Arial"/>
              </a:rPr>
              <a:t>La</a:t>
            </a:r>
            <a:r>
              <a:rPr sz="900" dirty="0">
                <a:solidFill>
                  <a:srgbClr val="808080"/>
                </a:solidFill>
                <a:latin typeface="Arial"/>
                <a:cs typeface="Arial"/>
              </a:rPr>
              <a:t>k</a:t>
            </a:r>
            <a:r>
              <a:rPr sz="900" spc="-4" dirty="0">
                <a:solidFill>
                  <a:srgbClr val="808080"/>
                </a:solidFill>
                <a:latin typeface="Arial"/>
                <a:cs typeface="Arial"/>
              </a:rPr>
              <a:t>e</a:t>
            </a:r>
            <a:r>
              <a:rPr sz="900" dirty="0">
                <a:solidFill>
                  <a:srgbClr val="808080"/>
                </a:solidFill>
                <a:latin typeface="Arial"/>
                <a:cs typeface="Arial"/>
              </a:rPr>
              <a:t>I</a:t>
            </a:r>
            <a:r>
              <a:rPr sz="900" spc="-4" dirty="0">
                <a:solidFill>
                  <a:srgbClr val="808080"/>
                </a:solidFill>
                <a:latin typeface="Arial"/>
                <a:cs typeface="Arial"/>
              </a:rPr>
              <a:t>n</a:t>
            </a:r>
            <a:r>
              <a:rPr sz="900" dirty="0">
                <a:solidFill>
                  <a:srgbClr val="808080"/>
                </a:solidFill>
                <a:latin typeface="Arial"/>
                <a:cs typeface="Arial"/>
              </a:rPr>
              <a:t>st</a:t>
            </a:r>
            <a:r>
              <a:rPr sz="900" spc="-4" dirty="0">
                <a:solidFill>
                  <a:srgbClr val="808080"/>
                </a:solidFill>
                <a:latin typeface="Arial"/>
                <a:cs typeface="Arial"/>
              </a:rPr>
              <a:t>i</a:t>
            </a:r>
            <a:r>
              <a:rPr sz="900" dirty="0">
                <a:solidFill>
                  <a:srgbClr val="808080"/>
                </a:solidFill>
                <a:latin typeface="Arial"/>
                <a:cs typeface="Arial"/>
              </a:rPr>
              <a:t>t</a:t>
            </a:r>
            <a:r>
              <a:rPr sz="900" spc="-4" dirty="0">
                <a:solidFill>
                  <a:srgbClr val="808080"/>
                </a:solidFill>
                <a:latin typeface="Arial"/>
                <a:cs typeface="Arial"/>
              </a:rPr>
              <a:t>u</a:t>
            </a:r>
            <a:r>
              <a:rPr sz="900" dirty="0">
                <a:solidFill>
                  <a:srgbClr val="808080"/>
                </a:solidFill>
                <a:latin typeface="Arial"/>
                <a:cs typeface="Arial"/>
              </a:rPr>
              <a:t>te</a:t>
            </a:r>
            <a:r>
              <a:rPr sz="900" spc="-4" dirty="0">
                <a:solidFill>
                  <a:srgbClr val="808080"/>
                </a:solidFill>
                <a:latin typeface="Arial"/>
                <a:cs typeface="Arial"/>
              </a:rPr>
              <a:t> </a:t>
            </a:r>
            <a:r>
              <a:rPr sz="900" dirty="0">
                <a:solidFill>
                  <a:srgbClr val="808080"/>
                </a:solidFill>
                <a:latin typeface="Arial"/>
                <a:cs typeface="Arial"/>
              </a:rPr>
              <a:t>|</a:t>
            </a:r>
            <a:r>
              <a:rPr sz="900" spc="-8" dirty="0">
                <a:solidFill>
                  <a:srgbClr val="808080"/>
                </a:solidFill>
                <a:latin typeface="Arial"/>
                <a:cs typeface="Arial"/>
              </a:rPr>
              <a:t> </a:t>
            </a:r>
            <a:r>
              <a:rPr sz="900" spc="-4" dirty="0">
                <a:solidFill>
                  <a:srgbClr val="808080"/>
                </a:solidFill>
                <a:latin typeface="Arial"/>
                <a:cs typeface="Arial"/>
              </a:rPr>
              <a:t>#La</a:t>
            </a:r>
            <a:r>
              <a:rPr sz="900" dirty="0">
                <a:solidFill>
                  <a:srgbClr val="808080"/>
                </a:solidFill>
                <a:latin typeface="Arial"/>
                <a:cs typeface="Arial"/>
              </a:rPr>
              <a:t>k</a:t>
            </a:r>
            <a:r>
              <a:rPr sz="900" spc="-4" dirty="0">
                <a:solidFill>
                  <a:srgbClr val="808080"/>
                </a:solidFill>
                <a:latin typeface="Arial"/>
                <a:cs typeface="Arial"/>
              </a:rPr>
              <a:t>eECRF</a:t>
            </a:r>
            <a:endParaRPr sz="900">
              <a:latin typeface="Arial"/>
              <a:cs typeface="Arial"/>
            </a:endParaRPr>
          </a:p>
        </p:txBody>
      </p:sp>
      <p:sp>
        <p:nvSpPr>
          <p:cNvPr id="8" name="object 8"/>
          <p:cNvSpPr txBox="1"/>
          <p:nvPr/>
        </p:nvSpPr>
        <p:spPr>
          <a:xfrm>
            <a:off x="7566279" y="5815882"/>
            <a:ext cx="146209" cy="138499"/>
          </a:xfrm>
          <a:prstGeom prst="rect">
            <a:avLst/>
          </a:prstGeom>
        </p:spPr>
        <p:txBody>
          <a:bodyPr vert="horz" wrap="square" lIns="0" tIns="0" rIns="0" bIns="0" rtlCol="0">
            <a:spAutoFit/>
          </a:bodyPr>
          <a:lstStyle/>
          <a:p>
            <a:pPr marL="9525"/>
            <a:r>
              <a:rPr sz="900" spc="-4" dirty="0">
                <a:solidFill>
                  <a:srgbClr val="8A8A8A"/>
                </a:solidFill>
                <a:latin typeface="Arial"/>
                <a:cs typeface="Arial"/>
              </a:rPr>
              <a:t>51</a:t>
            </a:r>
            <a:endParaRPr sz="900">
              <a:latin typeface="Arial"/>
              <a:cs typeface="Arial"/>
            </a:endParaRPr>
          </a:p>
        </p:txBody>
      </p:sp>
      <p:sp>
        <p:nvSpPr>
          <p:cNvPr id="6" name="object 6"/>
          <p:cNvSpPr txBox="1"/>
          <p:nvPr/>
        </p:nvSpPr>
        <p:spPr>
          <a:xfrm>
            <a:off x="226502" y="1611966"/>
            <a:ext cx="5135977" cy="276999"/>
          </a:xfrm>
          <a:prstGeom prst="rect">
            <a:avLst/>
          </a:prstGeom>
        </p:spPr>
        <p:txBody>
          <a:bodyPr vert="horz" wrap="square" lIns="0" tIns="0" rIns="0" bIns="0" rtlCol="0">
            <a:spAutoFit/>
          </a:bodyPr>
          <a:lstStyle/>
          <a:p>
            <a:pPr marL="9525"/>
            <a:r>
              <a:rPr spc="-4" dirty="0">
                <a:solidFill>
                  <a:srgbClr val="C78036"/>
                </a:solidFill>
                <a:latin typeface="Arial"/>
                <a:cs typeface="Arial"/>
              </a:rPr>
              <a:t>Th</a:t>
            </a:r>
            <a:r>
              <a:rPr dirty="0">
                <a:solidFill>
                  <a:srgbClr val="C78036"/>
                </a:solidFill>
                <a:latin typeface="Arial"/>
                <a:cs typeface="Arial"/>
              </a:rPr>
              <a:t>e H</a:t>
            </a:r>
            <a:r>
              <a:rPr spc="-4" dirty="0">
                <a:solidFill>
                  <a:srgbClr val="C78036"/>
                </a:solidFill>
                <a:latin typeface="Arial"/>
                <a:cs typeface="Arial"/>
              </a:rPr>
              <a:t>edge</a:t>
            </a:r>
            <a:r>
              <a:rPr dirty="0">
                <a:solidFill>
                  <a:srgbClr val="C78036"/>
                </a:solidFill>
                <a:latin typeface="Arial"/>
                <a:cs typeface="Arial"/>
              </a:rPr>
              <a:t>hog</a:t>
            </a:r>
            <a:r>
              <a:rPr spc="15" dirty="0">
                <a:solidFill>
                  <a:srgbClr val="C78036"/>
                </a:solidFill>
                <a:latin typeface="Arial"/>
                <a:cs typeface="Arial"/>
              </a:rPr>
              <a:t> </a:t>
            </a:r>
            <a:r>
              <a:rPr dirty="0">
                <a:solidFill>
                  <a:srgbClr val="C78036"/>
                </a:solidFill>
                <a:latin typeface="Arial"/>
                <a:cs typeface="Arial"/>
              </a:rPr>
              <a:t>C</a:t>
            </a:r>
            <a:r>
              <a:rPr spc="-4" dirty="0">
                <a:solidFill>
                  <a:srgbClr val="C78036"/>
                </a:solidFill>
                <a:latin typeface="Arial"/>
                <a:cs typeface="Arial"/>
              </a:rPr>
              <a:t>on</a:t>
            </a:r>
            <a:r>
              <a:rPr dirty="0">
                <a:solidFill>
                  <a:srgbClr val="C78036"/>
                </a:solidFill>
                <a:latin typeface="Arial"/>
                <a:cs typeface="Arial"/>
              </a:rPr>
              <a:t>c</a:t>
            </a:r>
            <a:r>
              <a:rPr spc="-4" dirty="0">
                <a:solidFill>
                  <a:srgbClr val="C78036"/>
                </a:solidFill>
                <a:latin typeface="Arial"/>
                <a:cs typeface="Arial"/>
              </a:rPr>
              <a:t>ept</a:t>
            </a:r>
            <a:endParaRPr>
              <a:latin typeface="Arial"/>
              <a:cs typeface="Arial"/>
            </a:endParaRPr>
          </a:p>
        </p:txBody>
      </p:sp>
    </p:spTree>
    <p:extLst>
      <p:ext uri="{BB962C8B-B14F-4D97-AF65-F5344CB8AC3E}">
        <p14:creationId xmlns:p14="http://schemas.microsoft.com/office/powerpoint/2010/main" val="154966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497" r="37523"/>
          <a:stretch/>
        </p:blipFill>
        <p:spPr>
          <a:xfrm>
            <a:off x="1006823" y="1617221"/>
            <a:ext cx="3996366" cy="5226016"/>
          </a:xfrm>
          <a:prstGeom prst="rect">
            <a:avLst/>
          </a:prstGeom>
        </p:spPr>
      </p:pic>
      <p:sp>
        <p:nvSpPr>
          <p:cNvPr id="3" name="Title 2">
            <a:extLst>
              <a:ext uri="{FF2B5EF4-FFF2-40B4-BE49-F238E27FC236}">
                <a16:creationId xmlns:a16="http://schemas.microsoft.com/office/drawing/2014/main" id="{6C74D922-C974-4622-A165-AF7110F420C6}"/>
              </a:ext>
            </a:extLst>
          </p:cNvPr>
          <p:cNvSpPr>
            <a:spLocks noGrp="1"/>
          </p:cNvSpPr>
          <p:nvPr>
            <p:ph type="title"/>
          </p:nvPr>
        </p:nvSpPr>
        <p:spPr>
          <a:xfrm>
            <a:off x="456652" y="432427"/>
            <a:ext cx="8229600" cy="801748"/>
          </a:xfrm>
        </p:spPr>
        <p:txBody>
          <a:bodyPr>
            <a:normAutofit fontScale="90000"/>
          </a:bodyPr>
          <a:lstStyle/>
          <a:p>
            <a:r>
              <a:rPr lang="en-US" dirty="0"/>
              <a:t>Visionary Church </a:t>
            </a:r>
            <a:r>
              <a:rPr lang="en-US" u="sng" dirty="0"/>
              <a:t>or</a:t>
            </a:r>
            <a:r>
              <a:rPr lang="en-US" dirty="0"/>
              <a:t> </a:t>
            </a:r>
            <a:br>
              <a:rPr lang="en-US" dirty="0"/>
            </a:br>
            <a:r>
              <a:rPr lang="en-US" dirty="0"/>
              <a:t>Stagnate Church?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8158484"/>
              </p:ext>
            </p:extLst>
          </p:nvPr>
        </p:nvGraphicFramePr>
        <p:xfrm>
          <a:off x="5245330" y="1773238"/>
          <a:ext cx="3440921" cy="4220238"/>
        </p:xfrm>
        <a:graphic>
          <a:graphicData uri="http://schemas.openxmlformats.org/drawingml/2006/table">
            <a:tbl>
              <a:tblPr firstRow="1" bandRow="1">
                <a:tableStyleId>{21E4AEA4-8DFA-4A89-87EB-49C32662AFE0}</a:tableStyleId>
              </a:tblPr>
              <a:tblGrid>
                <a:gridCol w="1701106">
                  <a:extLst>
                    <a:ext uri="{9D8B030D-6E8A-4147-A177-3AD203B41FA5}">
                      <a16:colId xmlns:a16="http://schemas.microsoft.com/office/drawing/2014/main" val="20000"/>
                    </a:ext>
                  </a:extLst>
                </a:gridCol>
                <a:gridCol w="1739815">
                  <a:extLst>
                    <a:ext uri="{9D8B030D-6E8A-4147-A177-3AD203B41FA5}">
                      <a16:colId xmlns:a16="http://schemas.microsoft.com/office/drawing/2014/main" val="20001"/>
                    </a:ext>
                  </a:extLst>
                </a:gridCol>
              </a:tblGrid>
              <a:tr h="518532">
                <a:tc>
                  <a:txBody>
                    <a:bodyPr/>
                    <a:lstStyle/>
                    <a:p>
                      <a:r>
                        <a:rPr lang="en-US" sz="1200" dirty="0"/>
                        <a:t>Visionary</a:t>
                      </a:r>
                    </a:p>
                  </a:txBody>
                  <a:tcPr marL="178033" marR="178033" marT="30256" marB="30256"/>
                </a:tc>
                <a:tc>
                  <a:txBody>
                    <a:bodyPr/>
                    <a:lstStyle/>
                    <a:p>
                      <a:r>
                        <a:rPr lang="en-US" sz="1200" dirty="0"/>
                        <a:t>Stagnate</a:t>
                      </a:r>
                    </a:p>
                  </a:txBody>
                  <a:tcPr marL="178033" marR="178033" marT="30256" marB="30256"/>
                </a:tc>
                <a:extLst>
                  <a:ext uri="{0D108BD9-81ED-4DB2-BD59-A6C34878D82A}">
                    <a16:rowId xmlns:a16="http://schemas.microsoft.com/office/drawing/2014/main" val="10000"/>
                  </a:ext>
                </a:extLst>
              </a:tr>
              <a:tr h="917399">
                <a:tc>
                  <a:txBody>
                    <a:bodyPr/>
                    <a:lstStyle/>
                    <a:p>
                      <a:r>
                        <a:rPr lang="en-US" sz="1600" dirty="0"/>
                        <a:t>Changed</a:t>
                      </a:r>
                      <a:r>
                        <a:rPr lang="en-US" sz="1600" baseline="0" dirty="0"/>
                        <a:t> Lives</a:t>
                      </a:r>
                      <a:endParaRPr lang="en-US" sz="1600" dirty="0"/>
                    </a:p>
                  </a:txBody>
                  <a:tcPr marL="178033" marR="178033" marT="30256" marB="30256"/>
                </a:tc>
                <a:tc>
                  <a:txBody>
                    <a:bodyPr/>
                    <a:lstStyle/>
                    <a:p>
                      <a:r>
                        <a:rPr lang="en-US" sz="1600" dirty="0"/>
                        <a:t>Balanced</a:t>
                      </a:r>
                      <a:r>
                        <a:rPr lang="en-US" sz="1600" baseline="0" dirty="0"/>
                        <a:t> Budget</a:t>
                      </a:r>
                      <a:endParaRPr lang="en-US" sz="1600" dirty="0"/>
                    </a:p>
                  </a:txBody>
                  <a:tcPr marL="178033" marR="178033" marT="30256" marB="30256"/>
                </a:tc>
                <a:extLst>
                  <a:ext uri="{0D108BD9-81ED-4DB2-BD59-A6C34878D82A}">
                    <a16:rowId xmlns:a16="http://schemas.microsoft.com/office/drawing/2014/main" val="10001"/>
                  </a:ext>
                </a:extLst>
              </a:tr>
              <a:tr h="917399">
                <a:tc>
                  <a:txBody>
                    <a:bodyPr/>
                    <a:lstStyle/>
                    <a:p>
                      <a:r>
                        <a:rPr lang="en-US" sz="1600" dirty="0"/>
                        <a:t>Need</a:t>
                      </a:r>
                      <a:r>
                        <a:rPr lang="en-US" sz="1600" baseline="0" dirty="0"/>
                        <a:t> of the World</a:t>
                      </a:r>
                      <a:endParaRPr lang="en-US" sz="1600" dirty="0"/>
                    </a:p>
                  </a:txBody>
                  <a:tcPr marL="178033" marR="178033" marT="30256" marB="30256"/>
                </a:tc>
                <a:tc>
                  <a:txBody>
                    <a:bodyPr/>
                    <a:lstStyle/>
                    <a:p>
                      <a:r>
                        <a:rPr lang="en-US" sz="1800" dirty="0"/>
                        <a:t>Guilt</a:t>
                      </a:r>
                    </a:p>
                  </a:txBody>
                  <a:tcPr marL="178033" marR="178033" marT="30256" marB="30256"/>
                </a:tc>
                <a:extLst>
                  <a:ext uri="{0D108BD9-81ED-4DB2-BD59-A6C34878D82A}">
                    <a16:rowId xmlns:a16="http://schemas.microsoft.com/office/drawing/2014/main" val="10002"/>
                  </a:ext>
                </a:extLst>
              </a:tr>
              <a:tr h="942936">
                <a:tc>
                  <a:txBody>
                    <a:bodyPr/>
                    <a:lstStyle/>
                    <a:p>
                      <a:r>
                        <a:rPr lang="en-US" sz="1600" dirty="0"/>
                        <a:t>Giving Changes</a:t>
                      </a:r>
                      <a:r>
                        <a:rPr lang="en-US" sz="1600" baseline="0" dirty="0"/>
                        <a:t> the Giver</a:t>
                      </a:r>
                      <a:endParaRPr lang="en-US" sz="1600" dirty="0"/>
                    </a:p>
                  </a:txBody>
                  <a:tcPr marL="178033" marR="178033" marT="30256" marB="30256"/>
                </a:tc>
                <a:tc>
                  <a:txBody>
                    <a:bodyPr/>
                    <a:lstStyle/>
                    <a:p>
                      <a:r>
                        <a:rPr lang="en-US" sz="1600" dirty="0"/>
                        <a:t>Giving balances</a:t>
                      </a:r>
                      <a:r>
                        <a:rPr lang="en-US" sz="1600" baseline="0" dirty="0"/>
                        <a:t> the budget</a:t>
                      </a:r>
                      <a:endParaRPr lang="en-US" sz="1600" dirty="0"/>
                    </a:p>
                  </a:txBody>
                  <a:tcPr marL="178033" marR="178033" marT="30256" marB="30256"/>
                </a:tc>
                <a:extLst>
                  <a:ext uri="{0D108BD9-81ED-4DB2-BD59-A6C34878D82A}">
                    <a16:rowId xmlns:a16="http://schemas.microsoft.com/office/drawing/2014/main" val="10003"/>
                  </a:ext>
                </a:extLst>
              </a:tr>
              <a:tr h="923972">
                <a:tc>
                  <a:txBody>
                    <a:bodyPr/>
                    <a:lstStyle/>
                    <a:p>
                      <a:r>
                        <a:rPr lang="en-US" sz="1600" dirty="0"/>
                        <a:t>Offering</a:t>
                      </a:r>
                      <a:r>
                        <a:rPr lang="en-US" sz="1600" baseline="0" dirty="0"/>
                        <a:t> is a high moment</a:t>
                      </a:r>
                      <a:endParaRPr lang="en-US" sz="1600" dirty="0"/>
                    </a:p>
                  </a:txBody>
                  <a:tcPr marL="178033" marR="178033" marT="30256" marB="30256"/>
                </a:tc>
                <a:tc>
                  <a:txBody>
                    <a:bodyPr/>
                    <a:lstStyle/>
                    <a:p>
                      <a:r>
                        <a:rPr lang="en-US" sz="1600" dirty="0"/>
                        <a:t>Offering</a:t>
                      </a:r>
                      <a:r>
                        <a:rPr lang="en-US" sz="1600" baseline="0" dirty="0"/>
                        <a:t> is a time -out</a:t>
                      </a:r>
                      <a:endParaRPr lang="en-US" sz="1600" dirty="0"/>
                    </a:p>
                  </a:txBody>
                  <a:tcPr marL="178033" marR="178033" marT="30256" marB="30256"/>
                </a:tc>
                <a:extLst>
                  <a:ext uri="{0D108BD9-81ED-4DB2-BD59-A6C34878D82A}">
                    <a16:rowId xmlns:a16="http://schemas.microsoft.com/office/drawing/2014/main" val="10004"/>
                  </a:ext>
                </a:extLst>
              </a:tr>
            </a:tbl>
          </a:graphicData>
        </a:graphic>
      </p:graphicFrame>
      <p:sp>
        <p:nvSpPr>
          <p:cNvPr id="9" name="Round Same Side Corner Rectangle 8"/>
          <p:cNvSpPr/>
          <p:nvPr/>
        </p:nvSpPr>
        <p:spPr>
          <a:xfrm rot="16200000">
            <a:off x="1266910" y="2627132"/>
            <a:ext cx="4077671" cy="3394887"/>
          </a:xfrm>
          <a:prstGeom prst="round2Same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lIns="60497" tIns="30249" rIns="60497" bIns="30249" rtlCol="0" anchor="ctr"/>
          <a:lstStyle/>
          <a:p>
            <a:pPr algn="ctr"/>
            <a:endParaRPr lang="en-US" sz="1191"/>
          </a:p>
        </p:txBody>
      </p:sp>
    </p:spTree>
    <p:extLst>
      <p:ext uri="{BB962C8B-B14F-4D97-AF65-F5344CB8AC3E}">
        <p14:creationId xmlns:p14="http://schemas.microsoft.com/office/powerpoint/2010/main" val="1021197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6" y="0"/>
            <a:ext cx="8475134" cy="846667"/>
          </a:xfrm>
        </p:spPr>
        <p:txBody>
          <a:bodyPr/>
          <a:lstStyle/>
          <a:p>
            <a:r>
              <a:rPr lang="en-US" dirty="0"/>
              <a:t>   Telling  impact stories</a:t>
            </a:r>
          </a:p>
        </p:txBody>
      </p:sp>
      <p:pic>
        <p:nvPicPr>
          <p:cNvPr id="8194" name="Picture 2" descr="https://content.linkedin.com/content/dam/slideshare/en-us/migrated/2015/03/your-brain-on-data-revised.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2426" y="985838"/>
            <a:ext cx="8899148" cy="576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content.linkedin.com/content/dam/slideshare/en-us/migrated/2015/03/your-brain-on-stories-revise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733" y="93133"/>
            <a:ext cx="9017000" cy="661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650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Presbyterian Foundation">
  <a:themeElements>
    <a:clrScheme name="Presbyterian Foundation">
      <a:dk1>
        <a:sysClr val="windowText" lastClr="000000"/>
      </a:dk1>
      <a:lt1>
        <a:sysClr val="window" lastClr="FFFFFF"/>
      </a:lt1>
      <a:dk2>
        <a:srgbClr val="08267E"/>
      </a:dk2>
      <a:lt2>
        <a:srgbClr val="D0D3D5"/>
      </a:lt2>
      <a:accent1>
        <a:srgbClr val="1A89D3"/>
      </a:accent1>
      <a:accent2>
        <a:srgbClr val="A4BBE1"/>
      </a:accent2>
      <a:accent3>
        <a:srgbClr val="FCD94C"/>
      </a:accent3>
      <a:accent4>
        <a:srgbClr val="EB0D2E"/>
      </a:accent4>
      <a:accent5>
        <a:srgbClr val="54981A"/>
      </a:accent5>
      <a:accent6>
        <a:srgbClr val="8F9091"/>
      </a:accent6>
      <a:hlink>
        <a:srgbClr val="0000FF"/>
      </a:hlink>
      <a:folHlink>
        <a:srgbClr val="800080"/>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3599</Words>
  <Application>Microsoft Office PowerPoint</Application>
  <PresentationFormat>On-screen Show (4:3)</PresentationFormat>
  <Paragraphs>462</Paragraphs>
  <Slides>55</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6" baseType="lpstr">
      <vt:lpstr>Arial</vt:lpstr>
      <vt:lpstr>Berlin Sans FB</vt:lpstr>
      <vt:lpstr>Calibri</vt:lpstr>
      <vt:lpstr>Century Gothic</vt:lpstr>
      <vt:lpstr>Constantia</vt:lpstr>
      <vt:lpstr>Franklin Gothic Book</vt:lpstr>
      <vt:lpstr>Palatino Linotype</vt:lpstr>
      <vt:lpstr>Proxima Nova</vt:lpstr>
      <vt:lpstr>Wingdings</vt:lpstr>
      <vt:lpstr>Presbyterian Foundation</vt:lpstr>
      <vt:lpstr>Acrobat Document</vt:lpstr>
      <vt:lpstr>Narrative Budgets: How To? Synod of the Northeast Webinar</vt:lpstr>
      <vt:lpstr>Speak your Vision: Narrative Budgets Work!</vt:lpstr>
      <vt:lpstr>Luke 6:38 (The Message) Give away your life; you’ll find life given back, but not merely given back—given back with bonus and blessing. Giving, not getting is the way. Generosity begets generosity.</vt:lpstr>
      <vt:lpstr>Core Values and Vision</vt:lpstr>
      <vt:lpstr>PowerPoint Presentation</vt:lpstr>
      <vt:lpstr>PowerPoint Presentation</vt:lpstr>
      <vt:lpstr>Visionary Church or  Stagnate Church?</vt:lpstr>
      <vt:lpstr>   Telling  impact stories</vt:lpstr>
      <vt:lpstr>PowerPoint Presentation</vt:lpstr>
      <vt:lpstr>Budget</vt:lpstr>
      <vt:lpstr>Road Trip! Norman Rockwell, The Saturday Evening Post (No Copyright Infringement Intended)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Narrative Equips your Church to…</vt:lpstr>
      <vt:lpstr>PowerPoint Presentation</vt:lpstr>
      <vt:lpstr>Select Ministry Categories</vt:lpstr>
      <vt:lpstr>Key Resource: Stewardship Navigator</vt:lpstr>
      <vt:lpstr>Four to Six Categories, Please!</vt:lpstr>
      <vt:lpstr>What Category is NOT listed?</vt:lpstr>
      <vt:lpstr>Warning!!!</vt:lpstr>
      <vt:lpstr>EXCEL: Percentage Columns</vt:lpstr>
      <vt:lpstr>PowerPoint Presentation</vt:lpstr>
      <vt:lpstr>Avoid the Accuracy Trap</vt:lpstr>
      <vt:lpstr>Example…</vt:lpstr>
      <vt:lpstr>Percentage Allocations</vt:lpstr>
      <vt:lpstr>Ministry Category Totals!</vt:lpstr>
      <vt:lpstr>          Percentages for Narrative </vt:lpstr>
      <vt:lpstr>Select Category Totals to  Create a Pie Chart</vt:lpstr>
      <vt:lpstr>Givers Can Translate Their Giving…</vt:lpstr>
      <vt:lpstr>Tell the Story</vt:lpstr>
      <vt:lpstr>Pastoral Care Narrative</vt:lpstr>
      <vt:lpstr>Sacred Stories</vt:lpstr>
      <vt:lpstr>Get the Story Out…</vt:lpstr>
      <vt:lpstr>Worship Narratives</vt:lpstr>
      <vt:lpstr>Add a Time and Talent Option</vt:lpstr>
      <vt:lpstr>Volunteer Time Calculation Example</vt:lpstr>
      <vt:lpstr>In an average size church</vt:lpstr>
      <vt:lpstr>A Few Recommendations…</vt:lpstr>
      <vt:lpstr>The Process Continues…</vt:lpstr>
      <vt:lpstr>PowerPoint Presentation</vt:lpstr>
      <vt:lpstr>PowerPoint Presentation</vt:lpstr>
      <vt:lpstr>PowerPoint Presentation</vt:lpstr>
      <vt:lpstr>PowerPoint Presentation</vt:lpstr>
      <vt:lpstr>Free Resources from  the Presbyterian Foundation</vt:lpstr>
      <vt:lpstr>PowerPoint Presentation</vt:lpstr>
      <vt:lpstr>Speak your Vision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Narrative Budgets: How To? Synod of the Northeast Webinar</dc:title>
  <dc:creator>Rose Niles</dc:creator>
  <cp:lastModifiedBy>Rose Niles</cp:lastModifiedBy>
  <cp:revision>1</cp:revision>
  <dcterms:created xsi:type="dcterms:W3CDTF">2021-10-28T16:21:50Z</dcterms:created>
  <dcterms:modified xsi:type="dcterms:W3CDTF">2021-10-28T17:49:03Z</dcterms:modified>
</cp:coreProperties>
</file>